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  <p:sldMasterId id="2147483670" r:id="rId2"/>
    <p:sldMasterId id="2147483671" r:id="rId3"/>
    <p:sldMasterId id="2147483672" r:id="rId4"/>
  </p:sldMasterIdLst>
  <p:notesMasterIdLst>
    <p:notesMasterId r:id="rId3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</p:sldIdLst>
  <p:sldSz cx="12192000" cy="6858000"/>
  <p:notesSz cx="6858000" cy="9144000"/>
  <p:embeddedFontLst>
    <p:embeddedFont>
      <p:font typeface="Lobster" charset="-52"/>
      <p:regular r:id="rId38"/>
    </p:embeddedFont>
    <p:embeddedFont>
      <p:font typeface="Comic Sans MS" pitchFamily="66" charset="0"/>
      <p:regular r:id="rId39"/>
      <p:bold r:id="rId40"/>
      <p:italic r:id="rId41"/>
      <p:boldItalic r:id="rId42"/>
    </p:embeddedFont>
    <p:embeddedFont>
      <p:font typeface="Verdana" pitchFamily="34" charset="0"/>
      <p:regular r:id="rId43"/>
      <p:bold r:id="rId44"/>
      <p:italic r:id="rId45"/>
      <p:boldItalic r:id="rId46"/>
    </p:embeddedFont>
    <p:embeddedFont>
      <p:font typeface="Calibri" pitchFamily="34" charset="0"/>
      <p:regular r:id="rId47"/>
      <p:bold r:id="rId48"/>
      <p:italic r:id="rId49"/>
      <p:boldItalic r:id="rId50"/>
    </p:embeddedFont>
    <p:embeddedFont>
      <p:font typeface="Rockwell" charset="0"/>
      <p:regular r:id="rId51"/>
      <p:bold r:id="rId52"/>
      <p:italic r:id="rId53"/>
      <p:boldItalic r:id="rId54"/>
    </p:embeddedFont>
    <p:embeddedFont>
      <p:font typeface="Trebuchet MS" pitchFamily="34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9" d="100"/>
          <a:sy n="79" d="100"/>
        </p:scale>
        <p:origin x="-108" y="-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61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8" Type="http://schemas.openxmlformats.org/officeDocument/2006/relationships/slide" Target="slides/slide4.xml"/><Relationship Id="rId51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36409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84753eb1a0_0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84753eb1a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84753eb1a0_0_6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g84753eb1a0_0_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84753eb1a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84753eb1a0_0_1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g84753eb1a0_0_1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7ffc3bd542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7ffc3bd542_0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g7ffc3bd542_0_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84753eb1a0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g84753eb1a0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84753eb1a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84753eb1a0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g84753eb1a0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7ffc3bd542_33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7ffc3bd542_33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g7ffc3bd542_332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7ffc3bd542_0_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g7ffc3bd542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7ffc3bd542_0_2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g7ffc3bd542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84753eb1a0_0_6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84753eb1a0_0_6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g84753eb1a0_0_6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7ffc3bd542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7ffc3bd542_0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g7ffc3bd542_0_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84753eb1a0_0_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84753eb1a0_0_6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g84753eb1a0_0_6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84753eb1a0_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g84753eb1a0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7ffc3bd542_0_1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g7ffc3bd542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84753eb1a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84753eb1a0_0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g84753eb1a0_0_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84753eb1a0_0_6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84753eb1a0_0_6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g84753eb1a0_0_6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7ffc3bd542_0_1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g7ffc3bd542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7ffc3bd542_0_2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g7ffc3bd542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84753eb1a0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84753eb1a0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g84753eb1a0_0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84753eb1a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84753eb1a0_0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g84753eb1a0_0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84753eb1a0_0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84753eb1a0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7ffc3bd542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g7ffc3bd54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84753eb1a0_0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g84753eb1a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2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8" name="Google Shape;28;p2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oogle Shape;29;p2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0" name="Google Shape;30;p2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31" name="Google Shape;31;p2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2" name="Google Shape;32;p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585">
                <a:alpha val="69803"/>
              </a:srgbClr>
            </a:solidFill>
            <a:ln>
              <a:noFill/>
            </a:ln>
          </p:spPr>
        </p:sp>
        <p:sp>
          <p:nvSpPr>
            <p:cNvPr id="34" name="Google Shape;34;p2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EAEAEA">
                <a:alpha val="69803"/>
              </a:srgbClr>
            </a:solidFill>
            <a:ln>
              <a:noFill/>
            </a:ln>
          </p:spPr>
        </p:sp>
        <p:sp>
          <p:nvSpPr>
            <p:cNvPr id="35" name="Google Shape;35;p2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6" name="Google Shape;36;p2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2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FEFEFE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1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2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2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3" name="Google Shape;103;p12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12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3" name="Google Shape;123;p1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5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body" idx="1"/>
          </p:nvPr>
        </p:nvSpPr>
        <p:spPr>
          <a:xfrm rot="5400000">
            <a:off x="3035282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7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0" name="Google Shape;140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9" descr="Celestia-R1---OverlayContentH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9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9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429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19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9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9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1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body" idx="1"/>
          </p:nvPr>
        </p:nvSpPr>
        <p:spPr>
          <a:xfrm>
            <a:off x="2605374" y="2052116"/>
            <a:ext cx="3891960" cy="3997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147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20"/>
              <a:buChar char="▪"/>
              <a:defRPr/>
            </a:lvl1pPr>
            <a:lvl2pPr marL="914400" lvl="1" indent="-33146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2pPr>
            <a:lvl3pPr marL="1371600" lvl="2" indent="-33146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3pPr>
            <a:lvl4pPr marL="1828800" lvl="3" indent="-33146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4pPr>
            <a:lvl5pPr marL="2286000" lvl="4" indent="-33147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5pPr>
            <a:lvl6pPr marL="2743200" lvl="5" indent="-33147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6pPr>
            <a:lvl7pPr marL="3200400" lvl="6" indent="-33147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7pPr>
            <a:lvl8pPr marL="3657600" lvl="7" indent="-33147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8pPr>
            <a:lvl9pPr marL="4114800" lvl="8" indent="-33147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620"/>
              <a:buChar char="▪"/>
              <a:defRPr/>
            </a:lvl9pPr>
          </a:lstStyle>
          <a:p>
            <a:endParaRPr/>
          </a:p>
        </p:txBody>
      </p:sp>
      <p:sp>
        <p:nvSpPr>
          <p:cNvPr id="171" name="Google Shape;171;p21"/>
          <p:cNvSpPr txBox="1">
            <a:spLocks noGrp="1"/>
          </p:cNvSpPr>
          <p:nvPr>
            <p:ph type="body" idx="2"/>
          </p:nvPr>
        </p:nvSpPr>
        <p:spPr>
          <a:xfrm>
            <a:off x="6666636" y="2052114"/>
            <a:ext cx="3894222" cy="3997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147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20"/>
              <a:buChar char="▪"/>
              <a:defRPr/>
            </a:lvl1pPr>
            <a:lvl2pPr marL="914400" lvl="1" indent="-33146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2pPr>
            <a:lvl3pPr marL="1371600" lvl="2" indent="-33146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3pPr>
            <a:lvl4pPr marL="1828800" lvl="3" indent="-33146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4pPr>
            <a:lvl5pPr marL="2286000" lvl="4" indent="-33147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5pPr>
            <a:lvl6pPr marL="2743200" lvl="5" indent="-33147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6pPr>
            <a:lvl7pPr marL="3200400" lvl="6" indent="-33147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7pPr>
            <a:lvl8pPr marL="3657600" lvl="7" indent="-33147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620"/>
              <a:buChar char="▪"/>
              <a:defRPr/>
            </a:lvl8pPr>
            <a:lvl9pPr marL="4114800" lvl="8" indent="-33147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ts val="1620"/>
              <a:buChar char="▪"/>
              <a:defRPr/>
            </a:lvl9pPr>
          </a:lstStyle>
          <a:p>
            <a:endParaRPr/>
          </a:p>
        </p:txBody>
      </p:sp>
      <p:sp>
        <p:nvSpPr>
          <p:cNvPr id="172" name="Google Shape;172;p21"/>
          <p:cNvSpPr txBox="1">
            <a:spLocks noGrp="1"/>
          </p:cNvSpPr>
          <p:nvPr>
            <p:ph type="dt" idx="10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75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1"/>
          <p:cNvSpPr txBox="1">
            <a:spLocks noGrp="1"/>
          </p:cNvSpPr>
          <p:nvPr>
            <p:ph type="ftr" idx="11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827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1"/>
          <p:cNvSpPr txBox="1">
            <a:spLocks noGrp="1"/>
          </p:cNvSpPr>
          <p:nvPr>
            <p:ph type="sldNum" idx="12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5" name="Google Shape;175;p21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sz="1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2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84" name="Google Shape;184;p23"/>
            <p:cNvSpPr/>
            <p:nvPr/>
          </p:nvSpPr>
          <p:spPr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3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3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3"/>
            <p:cNvSpPr/>
            <p:nvPr/>
          </p:nvSpPr>
          <p:spPr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3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3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3"/>
            <p:cNvSpPr/>
            <p:nvPr/>
          </p:nvSpPr>
          <p:spPr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3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3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3"/>
            <p:cNvSpPr/>
            <p:nvPr/>
          </p:nvSpPr>
          <p:spPr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3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3"/>
            <p:cNvSpPr/>
            <p:nvPr/>
          </p:nvSpPr>
          <p:spPr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lt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3"/>
            <p:cNvSpPr/>
            <p:nvPr/>
          </p:nvSpPr>
          <p:spPr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3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3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3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05;p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06" name="Google Shape;206;p23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3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23"/>
          <p:cNvSpPr txBox="1"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3200"/>
              <a:buFont typeface="Calibri"/>
              <a:buNone/>
              <a:defRPr sz="3200">
                <a:solidFill>
                  <a:srgbClr val="FFFE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3"/>
          <p:cNvSpPr txBox="1">
            <a:spLocks noGrp="1"/>
          </p:cNvSpPr>
          <p:nvPr>
            <p:ph type="body" idx="1"/>
          </p:nvPr>
        </p:nvSpPr>
        <p:spPr>
          <a:xfrm>
            <a:off x="5109983" y="802809"/>
            <a:ext cx="6275035" cy="524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5433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  <a:defRPr/>
            </a:lvl1pPr>
            <a:lvl2pPr marL="914400" lvl="1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2pPr>
            <a:lvl3pPr marL="1371600" lvl="2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3pPr>
            <a:lvl4pPr marL="1828800" lvl="3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4pPr>
            <a:lvl5pPr marL="2286000" lvl="4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5pPr>
            <a:lvl6pPr marL="2743200" lvl="5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6pPr>
            <a:lvl7pPr marL="3200400" lvl="6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7pPr>
            <a:lvl8pPr marL="3657600" lvl="7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8pPr>
            <a:lvl9pPr marL="4114800" lvl="8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9pPr>
          </a:lstStyle>
          <a:p>
            <a:endParaRPr/>
          </a:p>
        </p:txBody>
      </p:sp>
      <p:sp>
        <p:nvSpPr>
          <p:cNvPr id="211" name="Google Shape;211;p23"/>
          <p:cNvSpPr txBox="1">
            <a:spLocks noGrp="1"/>
          </p:cNvSpPr>
          <p:nvPr>
            <p:ph type="body" idx="2"/>
          </p:nvPr>
        </p:nvSpPr>
        <p:spPr>
          <a:xfrm>
            <a:off x="888631" y="3580186"/>
            <a:ext cx="3501197" cy="122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760"/>
              <a:buNone/>
              <a:defRPr sz="1600">
                <a:solidFill>
                  <a:srgbClr val="FFFEF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4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32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000"/>
            </a:lvl9pPr>
          </a:lstStyle>
          <a:p>
            <a:endParaRPr/>
          </a:p>
        </p:txBody>
      </p:sp>
      <p:sp>
        <p:nvSpPr>
          <p:cNvPr id="212" name="Google Shape;212;p23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3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3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2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17" name="Google Shape;217;p24"/>
            <p:cNvSpPr/>
            <p:nvPr/>
          </p:nvSpPr>
          <p:spPr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4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4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4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4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4"/>
            <p:cNvSpPr/>
            <p:nvPr/>
          </p:nvSpPr>
          <p:spPr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4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4"/>
            <p:cNvSpPr/>
            <p:nvPr/>
          </p:nvSpPr>
          <p:spPr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4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4"/>
            <p:cNvSpPr/>
            <p:nvPr/>
          </p:nvSpPr>
          <p:spPr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4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4"/>
            <p:cNvSpPr/>
            <p:nvPr/>
          </p:nvSpPr>
          <p:spPr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lt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4"/>
            <p:cNvSpPr/>
            <p:nvPr/>
          </p:nvSpPr>
          <p:spPr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4"/>
            <p:cNvSpPr/>
            <p:nvPr/>
          </p:nvSpPr>
          <p:spPr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4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4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4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Google Shape;238;p24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9" name="Google Shape;239;p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4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24"/>
          <p:cNvSpPr txBox="1"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EFF"/>
              </a:buClr>
              <a:buSzPts val="4000"/>
              <a:buFont typeface="Calibri"/>
              <a:buNone/>
              <a:defRPr>
                <a:solidFill>
                  <a:srgbClr val="FFFE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24"/>
          <p:cNvSpPr txBox="1">
            <a:spLocks noGrp="1"/>
          </p:cNvSpPr>
          <p:nvPr>
            <p:ph type="body" idx="1"/>
          </p:nvPr>
        </p:nvSpPr>
        <p:spPr>
          <a:xfrm>
            <a:off x="5118447" y="803186"/>
            <a:ext cx="6281873" cy="524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35433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980"/>
              <a:buChar char="▪"/>
              <a:defRPr/>
            </a:lvl1pPr>
            <a:lvl2pPr marL="914400" lvl="1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2pPr>
            <a:lvl3pPr marL="1371600" lvl="2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3pPr>
            <a:lvl4pPr marL="1828800" lvl="3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4pPr>
            <a:lvl5pPr marL="2286000" lvl="4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5pPr>
            <a:lvl6pPr marL="2743200" lvl="5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6pPr>
            <a:lvl7pPr marL="3200400" lvl="6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7pPr>
            <a:lvl8pPr marL="3657600" lvl="7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8pPr>
            <a:lvl9pPr marL="4114800" lvl="8" indent="-354329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▪"/>
              <a:defRPr/>
            </a:lvl9pPr>
          </a:lstStyle>
          <a:p>
            <a:endParaRPr/>
          </a:p>
        </p:txBody>
      </p:sp>
      <p:sp>
        <p:nvSpPr>
          <p:cNvPr id="244" name="Google Shape;244;p24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24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4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300" cy="3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2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20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25"/>
          <p:cNvSpPr/>
          <p:nvPr/>
        </p:nvSpPr>
        <p:spPr>
          <a:xfrm rot="10800000" flipH="1">
            <a:off x="-4189" y="714372"/>
            <a:ext cx="1588529" cy="507300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3" name="Google Shape;73;p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8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9" name="Google Shape;79;p8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0" name="Google Shape;80;p8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81" name="Google Shape;81;p8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2" name="Google Shape;82;p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Google Shape;11;p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12;p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" name="Google Shape;13;p1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4" name="Google Shape;14;p1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5" name="Google Shape;15;p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585">
                <a:alpha val="69803"/>
              </a:srgbClr>
            </a:solidFill>
            <a:ln>
              <a:noFill/>
            </a:ln>
          </p:spPr>
        </p:sp>
        <p:sp>
          <p:nvSpPr>
            <p:cNvPr id="17" name="Google Shape;17;p1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EAEAEA">
                <a:alpha val="69803"/>
              </a:srgbClr>
            </a:solidFill>
            <a:ln>
              <a:noFill/>
            </a:ln>
          </p:spPr>
        </p:sp>
        <p:sp>
          <p:nvSpPr>
            <p:cNvPr id="18" name="Google Shape;18;p1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9" name="Google Shape;19;p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Google Shape;24;p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"/>
          <p:cNvSpPr txBox="1"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6" name="Google Shape;146;p18"/>
          <p:cNvSpPr txBox="1">
            <a:spLocks noGrp="1"/>
          </p:cNvSpPr>
          <p:nvPr>
            <p:ph type="dt" idx="10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18"/>
          <p:cNvSpPr txBox="1">
            <a:spLocks noGrp="1"/>
          </p:cNvSpPr>
          <p:nvPr>
            <p:ph type="ftr" idx="11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sldNum" idx="12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8986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0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0"/>
          <p:cNvSpPr txBox="1"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1" name="Google Shape;161;p20"/>
          <p:cNvSpPr txBox="1"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1469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62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▪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861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260"/>
              <a:buFont typeface="Noto Sans Symbols"/>
              <a:buChar char="▪"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7179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7179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7179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7179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7179" algn="l" rt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6"/>
              </a:buClr>
              <a:buSzPts val="108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2" name="Google Shape;162;p20"/>
          <p:cNvSpPr txBox="1">
            <a:spLocks noGrp="1"/>
          </p:cNvSpPr>
          <p:nvPr>
            <p:ph type="dt" idx="10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75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" name="Google Shape;163;p20"/>
          <p:cNvSpPr txBox="1">
            <a:spLocks noGrp="1"/>
          </p:cNvSpPr>
          <p:nvPr>
            <p:ph type="ftr" idx="11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8275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Google Shape;164;p20"/>
          <p:cNvSpPr txBox="1">
            <a:spLocks noGrp="1"/>
          </p:cNvSpPr>
          <p:nvPr>
            <p:ph type="sldNum" idx="12"/>
          </p:nvPr>
        </p:nvSpPr>
        <p:spPr>
          <a:xfrm>
            <a:off x="158407" y="164592"/>
            <a:ext cx="636727" cy="322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5" name="Google Shape;165;p20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25252"/>
            </a:gs>
            <a:gs pos="10000">
              <a:srgbClr val="525252"/>
            </a:gs>
            <a:gs pos="100000">
              <a:srgbClr val="2323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"/>
          <p:cNvSpPr txBox="1"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Autofit/>
          </a:bodyPr>
          <a:lstStyle>
            <a:lvl1pPr marR="0"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8" name="Google Shape;178;p22"/>
          <p:cNvSpPr txBox="1"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433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8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914400" marR="0" lvl="1" indent="-34036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Noto Sans Symbols"/>
              <a:buChar char="▪"/>
              <a:defRPr sz="1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1371600" marR="0" lvl="2" indent="-32638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40"/>
              <a:buFont typeface="Noto Sans Symbols"/>
              <a:buChar char="▪"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1828800" marR="0" lvl="3" indent="-312419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2286000" marR="0" lvl="4" indent="-31242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2743200" marR="0" lvl="5" indent="-31242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3200400" marR="0" lvl="6" indent="-31242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3657600" marR="0" lvl="7" indent="-31242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4114800" marR="0" lvl="8" indent="-31242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79" name="Google Shape;179;p22"/>
          <p:cNvSpPr txBox="1">
            <a:spLocks noGrp="1"/>
          </p:cNvSpPr>
          <p:nvPr>
            <p:ph type="dt" idx="10"/>
          </p:nvPr>
        </p:nvSpPr>
        <p:spPr>
          <a:xfrm>
            <a:off x="804672" y="320040"/>
            <a:ext cx="3657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ftr" idx="11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81" name="Google Shape;181;p22"/>
          <p:cNvSpPr txBox="1">
            <a:spLocks noGrp="1"/>
          </p:cNvSpPr>
          <p:nvPr>
            <p:ph type="sldNum" idx="12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 rtl="0">
              <a:spcBef>
                <a:spcPts val="0"/>
              </a:spcBef>
              <a:buNone/>
              <a:defRPr sz="10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indmeister.com/" TargetMode="External"/><Relationship Id="rId3" Type="http://schemas.openxmlformats.org/officeDocument/2006/relationships/hyperlink" Target="https://www.mindmup.com/" TargetMode="External"/><Relationship Id="rId7" Type="http://schemas.openxmlformats.org/officeDocument/2006/relationships/hyperlink" Target="https://www.mindjet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creately.com/" TargetMode="External"/><Relationship Id="rId5" Type="http://schemas.openxmlformats.org/officeDocument/2006/relationships/hyperlink" Target="https://app.mindmapmaker.org/#m:new" TargetMode="External"/><Relationship Id="rId4" Type="http://schemas.openxmlformats.org/officeDocument/2006/relationships/hyperlink" Target="https://www.mindmaps.app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jp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10" Type="http://schemas.openxmlformats.org/officeDocument/2006/relationships/image" Target="../media/image51.png"/><Relationship Id="rId4" Type="http://schemas.openxmlformats.org/officeDocument/2006/relationships/image" Target="../media/image45.jpg"/><Relationship Id="rId9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hyperlink" Target="http://ivytechnoweb.net/free-whiteboards/?fbclid=IwAR0DXdz3cO_s1Vm8Rl_HYSwmRBZX439pN2mzDFncBXKZlv8rKq3devmsi5M#Whiteboardfox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8.png"/><Relationship Id="rId5" Type="http://schemas.openxmlformats.org/officeDocument/2006/relationships/image" Target="../media/image67.jpg"/><Relationship Id="rId4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6"/>
          <p:cNvSpPr txBox="1">
            <a:spLocks noGrp="1"/>
          </p:cNvSpPr>
          <p:nvPr>
            <p:ph type="ctrTitle"/>
          </p:nvPr>
        </p:nvSpPr>
        <p:spPr>
          <a:xfrm>
            <a:off x="250675" y="4727175"/>
            <a:ext cx="9023100" cy="16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Trebuchet MS"/>
              <a:buNone/>
            </a:pPr>
            <a:r>
              <a:rPr lang="en-US" sz="4900">
                <a:latin typeface="Comic Sans MS"/>
                <a:ea typeface="Comic Sans MS"/>
                <a:cs typeface="Comic Sans MS"/>
                <a:sym typeface="Comic Sans MS"/>
              </a:rPr>
              <a:t>в периода на</a:t>
            </a:r>
            <a:endParaRPr sz="49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Trebuchet MS"/>
              <a:buNone/>
            </a:pPr>
            <a:r>
              <a:rPr lang="en-US" sz="4900">
                <a:latin typeface="Comic Sans MS"/>
                <a:ea typeface="Comic Sans MS"/>
                <a:cs typeface="Comic Sans MS"/>
                <a:sym typeface="Comic Sans MS"/>
              </a:rPr>
              <a:t>дистанционно обучение</a:t>
            </a:r>
            <a:endParaRPr sz="49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57" name="Google Shape;257;p26" descr="Teach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134" y="1427722"/>
            <a:ext cx="3299450" cy="32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6"/>
          <p:cNvSpPr txBox="1"/>
          <p:nvPr/>
        </p:nvSpPr>
        <p:spPr>
          <a:xfrm>
            <a:off x="-583325" y="123200"/>
            <a:ext cx="11415000" cy="14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5300" b="1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УЧИЛИЩНИ ПРОЕКТИ</a:t>
            </a:r>
            <a:endParaRPr sz="5300" b="1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9" name="Google Shape;259;p26"/>
          <p:cNvSpPr txBox="1"/>
          <p:nvPr/>
        </p:nvSpPr>
        <p:spPr>
          <a:xfrm>
            <a:off x="6688100" y="1929000"/>
            <a:ext cx="47718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Марта Гугински 7а клас</a:t>
            </a:r>
            <a:endParaRPr sz="4200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Дара Марчева</a:t>
            </a:r>
            <a:endParaRPr sz="4200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None/>
            </a:pPr>
            <a:r>
              <a:rPr lang="en-US" sz="4200">
                <a:solidFill>
                  <a:srgbClr val="FEFEFE"/>
                </a:solidFill>
                <a:latin typeface="Verdana"/>
                <a:ea typeface="Verdana"/>
                <a:cs typeface="Verdana"/>
                <a:sym typeface="Verdana"/>
              </a:rPr>
              <a:t>7б клас</a:t>
            </a:r>
            <a:endParaRPr sz="4200">
              <a:solidFill>
                <a:srgbClr val="FEFEFE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0000"/>
        </a:soli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35"/>
          <p:cNvGrpSpPr/>
          <p:nvPr/>
        </p:nvGrpSpPr>
        <p:grpSpPr>
          <a:xfrm>
            <a:off x="0" y="-8467"/>
            <a:ext cx="12192133" cy="6866580"/>
            <a:chOff x="0" y="-8467"/>
            <a:chExt cx="12192133" cy="6866580"/>
          </a:xfrm>
        </p:grpSpPr>
        <p:cxnSp>
          <p:nvCxnSpPr>
            <p:cNvPr id="374" name="Google Shape;374;p35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5" name="Google Shape;375;p35"/>
            <p:cNvCxnSpPr/>
            <p:nvPr/>
          </p:nvCxnSpPr>
          <p:spPr>
            <a:xfrm flipH="1">
              <a:off x="7425125" y="3681413"/>
              <a:ext cx="4763700" cy="31767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76" name="Google Shape;376;p35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0"/>
              </a:schemeClr>
            </a:solidFill>
            <a:ln>
              <a:noFill/>
            </a:ln>
          </p:spPr>
        </p:sp>
        <p:sp>
          <p:nvSpPr>
            <p:cNvPr id="377" name="Google Shape;377;p35"/>
            <p:cNvSpPr/>
            <p:nvPr/>
          </p:nvSpPr>
          <p:spPr>
            <a:xfrm>
              <a:off x="9603442" y="-8467"/>
              <a:ext cx="258617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78" name="Google Shape;378;p35"/>
            <p:cNvSpPr/>
            <p:nvPr/>
          </p:nvSpPr>
          <p:spPr>
            <a:xfrm>
              <a:off x="8932333" y="3048000"/>
              <a:ext cx="3259800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5"/>
            <p:cNvSpPr/>
            <p:nvPr/>
          </p:nvSpPr>
          <p:spPr>
            <a:xfrm>
              <a:off x="9334500" y="-8467"/>
              <a:ext cx="2850868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585">
                <a:alpha val="69800"/>
              </a:srgbClr>
            </a:solidFill>
            <a:ln>
              <a:noFill/>
            </a:ln>
          </p:spPr>
        </p:sp>
        <p:sp>
          <p:nvSpPr>
            <p:cNvPr id="380" name="Google Shape;380;p35"/>
            <p:cNvSpPr/>
            <p:nvPr/>
          </p:nvSpPr>
          <p:spPr>
            <a:xfrm>
              <a:off x="10898730" y="-8467"/>
              <a:ext cx="1290094" cy="6858000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EAEAEA">
                <a:alpha val="69800"/>
              </a:srgbClr>
            </a:solidFill>
            <a:ln>
              <a:noFill/>
            </a:ln>
          </p:spPr>
        </p:sp>
        <p:sp>
          <p:nvSpPr>
            <p:cNvPr id="381" name="Google Shape;381;p35"/>
            <p:cNvSpPr/>
            <p:nvPr/>
          </p:nvSpPr>
          <p:spPr>
            <a:xfrm>
              <a:off x="10938999" y="-8467"/>
              <a:ext cx="1249825" cy="6858000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9"/>
              </a:schemeClr>
            </a:solidFill>
            <a:ln>
              <a:noFill/>
            </a:ln>
          </p:spPr>
        </p:sp>
        <p:sp>
          <p:nvSpPr>
            <p:cNvPr id="382" name="Google Shape;382;p35"/>
            <p:cNvSpPr/>
            <p:nvPr/>
          </p:nvSpPr>
          <p:spPr>
            <a:xfrm>
              <a:off x="10371666" y="3589867"/>
              <a:ext cx="1817100" cy="32682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5"/>
            <p:cNvSpPr/>
            <p:nvPr/>
          </p:nvSpPr>
          <p:spPr>
            <a:xfrm>
              <a:off x="0" y="4013200"/>
              <a:ext cx="448800" cy="28449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4" name="Google Shape;384;p35"/>
          <p:cNvSpPr txBox="1">
            <a:spLocks noGrp="1"/>
          </p:cNvSpPr>
          <p:nvPr>
            <p:ph type="title"/>
          </p:nvPr>
        </p:nvSpPr>
        <p:spPr>
          <a:xfrm>
            <a:off x="476648" y="358900"/>
            <a:ext cx="109647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600">
                <a:latin typeface="Comic Sans MS"/>
                <a:ea typeface="Comic Sans MS"/>
                <a:cs typeface="Comic Sans MS"/>
                <a:sym typeface="Comic Sans MS"/>
              </a:rPr>
              <a:t>ПРОЕКТ  ПО</a:t>
            </a:r>
            <a:endParaRPr sz="46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600">
                <a:latin typeface="Comic Sans MS"/>
                <a:ea typeface="Comic Sans MS"/>
                <a:cs typeface="Comic Sans MS"/>
                <a:sym typeface="Comic Sans MS"/>
              </a:rPr>
              <a:t>ИЗОБРАЗИТЕЛНО ИЗКУСТВО</a:t>
            </a:r>
            <a:endParaRPr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85" name="Google Shape;385;p35" descr="A picture containing street, sitting, sign, larg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9234" r="33457"/>
          <a:stretch/>
        </p:blipFill>
        <p:spPr>
          <a:xfrm>
            <a:off x="676053" y="2158073"/>
            <a:ext cx="2574991" cy="3882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5" descr="A picture containing street, sitting, sign, larg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585" r="11808"/>
          <a:stretch/>
        </p:blipFill>
        <p:spPr>
          <a:xfrm>
            <a:off x="3479643" y="2159331"/>
            <a:ext cx="2616049" cy="1825622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35"/>
          <p:cNvSpPr/>
          <p:nvPr/>
        </p:nvSpPr>
        <p:spPr>
          <a:xfrm>
            <a:off x="0" y="4013201"/>
            <a:ext cx="476700" cy="28449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8" name="Google Shape;388;p35" descr="A large white building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r="3993"/>
          <a:stretch/>
        </p:blipFill>
        <p:spPr>
          <a:xfrm>
            <a:off x="3478362" y="4215275"/>
            <a:ext cx="2616000" cy="18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4300" y="1952613"/>
            <a:ext cx="5924550" cy="490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36" descr="A picture containing yellow, table, sitting, fish&#10;&#10;Description automatically generated"/>
          <p:cNvPicPr preferRelativeResize="0"/>
          <p:nvPr/>
        </p:nvPicPr>
        <p:blipFill rotWithShape="1">
          <a:blip r:embed="rId3">
            <a:alphaModFix amt="40000"/>
          </a:blip>
          <a:srcRect t="11659" b="7405"/>
          <a:stretch/>
        </p:blipFill>
        <p:spPr>
          <a:xfrm>
            <a:off x="0" y="-10745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36"/>
          <p:cNvSpPr txBox="1">
            <a:spLocks noGrp="1"/>
          </p:cNvSpPr>
          <p:nvPr>
            <p:ph type="body" idx="1"/>
          </p:nvPr>
        </p:nvSpPr>
        <p:spPr>
          <a:xfrm>
            <a:off x="-78750" y="5753700"/>
            <a:ext cx="12792000" cy="31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highlight>
                  <a:srgbClr val="000000"/>
                </a:highlight>
              </a:rPr>
              <a:t>Костните риби, </a:t>
            </a:r>
            <a:r>
              <a:rPr lang="en-US" sz="3000">
                <a:solidFill>
                  <a:srgbClr val="FEFEFE"/>
                </a:solidFill>
                <a:highlight>
                  <a:srgbClr val="000000"/>
                </a:highlight>
              </a:rPr>
              <a:t>обитаващи</a:t>
            </a:r>
            <a:r>
              <a:rPr lang="en-US" sz="3000">
                <a:highlight>
                  <a:srgbClr val="000000"/>
                </a:highlight>
              </a:rPr>
              <a:t> </a:t>
            </a:r>
            <a:r>
              <a:rPr lang="en-US" sz="3000">
                <a:solidFill>
                  <a:srgbClr val="FEFEFE"/>
                </a:solidFill>
                <a:highlight>
                  <a:srgbClr val="000000"/>
                </a:highlight>
              </a:rPr>
              <a:t>сладководните води на България –</a:t>
            </a:r>
            <a:endParaRPr sz="3000">
              <a:highlight>
                <a:srgbClr val="0000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EFEFE"/>
                </a:solidFill>
                <a:highlight>
                  <a:srgbClr val="000000"/>
                </a:highlight>
              </a:rPr>
              <a:t>от високопланинските реки до блатните води</a:t>
            </a:r>
            <a:endParaRPr sz="3000"/>
          </a:p>
        </p:txBody>
      </p:sp>
      <p:sp>
        <p:nvSpPr>
          <p:cNvPr id="396" name="Google Shape;396;p36"/>
          <p:cNvSpPr txBox="1"/>
          <p:nvPr/>
        </p:nvSpPr>
        <p:spPr>
          <a:xfrm>
            <a:off x="0" y="0"/>
            <a:ext cx="4100400" cy="16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ПРОЕКТ  ПО</a:t>
            </a:r>
            <a:endParaRPr sz="4600">
              <a:solidFill>
                <a:schemeClr val="accen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БИОЛОГИЯ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37" descr="A picture containing yellow, table, sitting, fish&#10;&#10;Description automatically generated"/>
          <p:cNvPicPr preferRelativeResize="0"/>
          <p:nvPr/>
        </p:nvPicPr>
        <p:blipFill rotWithShape="1">
          <a:blip r:embed="rId3">
            <a:alphaModFix amt="40000"/>
          </a:blip>
          <a:srcRect t="11663" b="7397"/>
          <a:stretch/>
        </p:blipFill>
        <p:spPr>
          <a:xfrm>
            <a:off x="0" y="-10745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37"/>
          <p:cNvSpPr txBox="1">
            <a:spLocks noGrp="1"/>
          </p:cNvSpPr>
          <p:nvPr>
            <p:ph type="body" idx="1"/>
          </p:nvPr>
        </p:nvSpPr>
        <p:spPr>
          <a:xfrm>
            <a:off x="-78750" y="5753700"/>
            <a:ext cx="12792000" cy="31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highlight>
                  <a:srgbClr val="000000"/>
                </a:highlight>
              </a:rPr>
              <a:t>Костните риби, </a:t>
            </a:r>
            <a:r>
              <a:rPr lang="en-US" sz="3000">
                <a:solidFill>
                  <a:srgbClr val="FEFEFE"/>
                </a:solidFill>
                <a:highlight>
                  <a:srgbClr val="000000"/>
                </a:highlight>
              </a:rPr>
              <a:t>обитаващи</a:t>
            </a:r>
            <a:r>
              <a:rPr lang="en-US" sz="3000">
                <a:highlight>
                  <a:srgbClr val="000000"/>
                </a:highlight>
              </a:rPr>
              <a:t> </a:t>
            </a:r>
            <a:r>
              <a:rPr lang="en-US" sz="3000">
                <a:solidFill>
                  <a:srgbClr val="FEFEFE"/>
                </a:solidFill>
                <a:highlight>
                  <a:srgbClr val="000000"/>
                </a:highlight>
              </a:rPr>
              <a:t>сладководните води на България –</a:t>
            </a:r>
            <a:endParaRPr sz="3000">
              <a:highlight>
                <a:srgbClr val="0000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EFEFE"/>
                </a:solidFill>
                <a:highlight>
                  <a:srgbClr val="000000"/>
                </a:highlight>
              </a:rPr>
              <a:t>от високопланинските реки до блатните води</a:t>
            </a:r>
            <a:endParaRPr sz="3000"/>
          </a:p>
        </p:txBody>
      </p:sp>
      <p:sp>
        <p:nvSpPr>
          <p:cNvPr id="403" name="Google Shape;403;p37"/>
          <p:cNvSpPr txBox="1"/>
          <p:nvPr/>
        </p:nvSpPr>
        <p:spPr>
          <a:xfrm>
            <a:off x="0" y="2730400"/>
            <a:ext cx="11272200" cy="11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4" name="Google Shape;40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7"/>
          <p:cNvSpPr txBox="1"/>
          <p:nvPr/>
        </p:nvSpPr>
        <p:spPr>
          <a:xfrm>
            <a:off x="0" y="0"/>
            <a:ext cx="100275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… И РИБИТЕ … В ПРОЕКТ  ПО …</a:t>
            </a:r>
            <a:endParaRPr sz="4600">
              <a:solidFill>
                <a:schemeClr val="accen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ФИЗИКА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8"/>
          <p:cNvSpPr txBox="1">
            <a:spLocks noGrp="1"/>
          </p:cNvSpPr>
          <p:nvPr>
            <p:ph type="body" idx="2"/>
          </p:nvPr>
        </p:nvSpPr>
        <p:spPr>
          <a:xfrm>
            <a:off x="319835" y="1968649"/>
            <a:ext cx="4037100" cy="4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Noto Sans Symbols"/>
              <a:buNone/>
            </a:pPr>
            <a:endParaRPr/>
          </a:p>
        </p:txBody>
      </p:sp>
      <p:pic>
        <p:nvPicPr>
          <p:cNvPr id="411" name="Google Shape;41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14150"/>
            <a:ext cx="5520099" cy="44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533750"/>
            <a:ext cx="5520094" cy="232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62248" y="2961450"/>
            <a:ext cx="6429757" cy="389655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38"/>
          <p:cNvSpPr txBox="1"/>
          <p:nvPr/>
        </p:nvSpPr>
        <p:spPr>
          <a:xfrm>
            <a:off x="5562600" y="759725"/>
            <a:ext cx="6346500" cy="9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>
                <a:solidFill>
                  <a:srgbClr val="FFD966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ПРОЕКТ ПО ФИЗИКА</a:t>
            </a:r>
            <a:endParaRPr sz="4200" b="1">
              <a:solidFill>
                <a:srgbClr val="FFD96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9"/>
          <p:cNvSpPr txBox="1">
            <a:spLocks noGrp="1"/>
          </p:cNvSpPr>
          <p:nvPr>
            <p:ph type="title"/>
          </p:nvPr>
        </p:nvSpPr>
        <p:spPr>
          <a:xfrm>
            <a:off x="7198251" y="101700"/>
            <a:ext cx="4265700" cy="41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b="1">
                <a:latin typeface="Comic Sans MS"/>
                <a:ea typeface="Comic Sans MS"/>
                <a:cs typeface="Comic Sans MS"/>
                <a:sym typeface="Comic Sans MS"/>
              </a:rPr>
              <a:t>МАРС </a:t>
            </a:r>
            <a:endParaRPr sz="2800"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2800"/>
              <a:t>ЧЕРВЕНА ПЛАНЕТА</a:t>
            </a: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2800"/>
              <a:t>ЗЕМЕН ТИП</a:t>
            </a: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2800"/>
              <a:t>РАЗРЕДЕНА АТМОСФЕРА</a:t>
            </a:r>
            <a:endParaRPr/>
          </a:p>
        </p:txBody>
      </p:sp>
      <p:pic>
        <p:nvPicPr>
          <p:cNvPr id="420" name="Google Shape;420;p39" descr="A picture containing red, stree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40301" y="3748875"/>
            <a:ext cx="2241300" cy="2775300"/>
          </a:xfrm>
          <a:prstGeom prst="roundRect">
            <a:avLst>
              <a:gd name="adj" fmla="val 7306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21" name="Google Shape;421;p39" descr="A picture containing sitting, table, black, glass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r="-1" b="2544"/>
          <a:stretch/>
        </p:blipFill>
        <p:spPr>
          <a:xfrm>
            <a:off x="2703460" y="998088"/>
            <a:ext cx="2375100" cy="2314500"/>
          </a:xfrm>
          <a:prstGeom prst="roundRect">
            <a:avLst>
              <a:gd name="adj" fmla="val 7306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22" name="Google Shape;422;p39" descr="A picture containing sitting, table, food, ligh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3049" r="-3" b="411"/>
          <a:stretch/>
        </p:blipFill>
        <p:spPr>
          <a:xfrm>
            <a:off x="148751" y="3602777"/>
            <a:ext cx="3034200" cy="2929200"/>
          </a:xfrm>
          <a:prstGeom prst="roundRect">
            <a:avLst>
              <a:gd name="adj" fmla="val 7306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23" name="Google Shape;423;p39" descr="A picture containing bowl, table, sitting, black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38952" y="4536903"/>
            <a:ext cx="3350100" cy="1884600"/>
          </a:xfrm>
          <a:prstGeom prst="roundRect">
            <a:avLst>
              <a:gd name="adj" fmla="val 7306"/>
            </a:avLst>
          </a:prstGeom>
          <a:noFill/>
          <a:ln w="50800" cap="sq" cmpd="dbl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24" name="Google Shape;424;p39" descr="Mars Curiosity Rover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" y="537178"/>
            <a:ext cx="4046850" cy="277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3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023625" y="4742350"/>
            <a:ext cx="1794350" cy="179435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39"/>
          <p:cNvSpPr txBox="1"/>
          <p:nvPr/>
        </p:nvSpPr>
        <p:spPr>
          <a:xfrm>
            <a:off x="2600750" y="255075"/>
            <a:ext cx="9400500" cy="1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highlight>
                  <a:srgbClr val="D0E0E3"/>
                </a:highlight>
                <a:latin typeface="Comic Sans MS"/>
                <a:ea typeface="Comic Sans MS"/>
                <a:cs typeface="Comic Sans MS"/>
                <a:sym typeface="Comic Sans MS"/>
              </a:rPr>
              <a:t>ПРОЕКТ ПО ИНФОРМАЦИОННИ ТЕХНОЛОГИИ</a:t>
            </a:r>
            <a:endParaRPr sz="2700">
              <a:solidFill>
                <a:schemeClr val="dk1"/>
              </a:solidFill>
              <a:highlight>
                <a:srgbClr val="D0E0E3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39"/>
          <p:cNvSpPr/>
          <p:nvPr/>
        </p:nvSpPr>
        <p:spPr>
          <a:xfrm>
            <a:off x="5488588" y="1653638"/>
            <a:ext cx="1299600" cy="581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39"/>
          <p:cNvSpPr/>
          <p:nvPr/>
        </p:nvSpPr>
        <p:spPr>
          <a:xfrm>
            <a:off x="5488575" y="2086250"/>
            <a:ext cx="1299600" cy="581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9"/>
          <p:cNvSpPr/>
          <p:nvPr/>
        </p:nvSpPr>
        <p:spPr>
          <a:xfrm>
            <a:off x="5488575" y="2563800"/>
            <a:ext cx="1299600" cy="581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0"/>
          <p:cNvSpPr txBox="1">
            <a:spLocks noGrp="1"/>
          </p:cNvSpPr>
          <p:nvPr>
            <p:ph type="title"/>
          </p:nvPr>
        </p:nvSpPr>
        <p:spPr>
          <a:xfrm>
            <a:off x="7645850" y="-126525"/>
            <a:ext cx="4619700" cy="27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3100" b="1">
                <a:solidFill>
                  <a:schemeClr val="dk1"/>
                </a:solidFill>
                <a:highlight>
                  <a:srgbClr val="D0E0E3"/>
                </a:highlight>
                <a:latin typeface="Comic Sans MS"/>
                <a:ea typeface="Comic Sans MS"/>
                <a:cs typeface="Comic Sans MS"/>
                <a:sym typeface="Comic Sans MS"/>
              </a:rPr>
              <a:t>ПРОЕКТ ПО ХИМИЯ </a:t>
            </a:r>
            <a:r>
              <a:rPr lang="en-US" sz="3100" b="1">
                <a:solidFill>
                  <a:schemeClr val="dk1"/>
                </a:solidFill>
                <a:highlight>
                  <a:srgbClr val="FF0000"/>
                </a:highlight>
              </a:rPr>
              <a:t/>
            </a:r>
            <a:br>
              <a:rPr lang="en-US" sz="3100" b="1">
                <a:solidFill>
                  <a:schemeClr val="dk1"/>
                </a:solidFill>
                <a:highlight>
                  <a:srgbClr val="FF0000"/>
                </a:highlight>
              </a:rPr>
            </a:br>
            <a:r>
              <a:rPr lang="en-US" sz="3100" b="1">
                <a:solidFill>
                  <a:schemeClr val="dk1"/>
                </a:solidFill>
                <a:highlight>
                  <a:srgbClr val="FF0000"/>
                </a:highlight>
              </a:rPr>
              <a:t/>
            </a:r>
            <a:br>
              <a:rPr lang="en-US" sz="3100" b="1">
                <a:solidFill>
                  <a:schemeClr val="dk1"/>
                </a:solidFill>
                <a:highlight>
                  <a:srgbClr val="FF0000"/>
                </a:highlight>
              </a:rPr>
            </a:br>
            <a:endParaRPr sz="2500" b="1">
              <a:highlight>
                <a:srgbClr val="000000"/>
              </a:highlight>
            </a:endParaRPr>
          </a:p>
        </p:txBody>
      </p:sp>
      <p:pic>
        <p:nvPicPr>
          <p:cNvPr id="435" name="Google Shape;435;p40" descr="A close up of text on a white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9013" r="8386"/>
          <a:stretch/>
        </p:blipFill>
        <p:spPr>
          <a:xfrm>
            <a:off x="0" y="251675"/>
            <a:ext cx="7275747" cy="660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40" descr="Variant Linear Bon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03368" y="363089"/>
            <a:ext cx="2585264" cy="180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45840" y="2168975"/>
            <a:ext cx="4161725" cy="378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1"/>
          <p:cNvSpPr txBox="1">
            <a:spLocks noGrp="1"/>
          </p:cNvSpPr>
          <p:nvPr>
            <p:ph type="title"/>
          </p:nvPr>
        </p:nvSpPr>
        <p:spPr>
          <a:xfrm>
            <a:off x="451075" y="3207050"/>
            <a:ext cx="4376400" cy="1223400"/>
          </a:xfrm>
          <a:prstGeom prst="rect">
            <a:avLst/>
          </a:prstGeom>
        </p:spPr>
        <p:txBody>
          <a:bodyPr spcFirstLastPara="1" wrap="square" lIns="228600" tIns="228600" rIns="22860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omic Sans MS"/>
                <a:ea typeface="Comic Sans MS"/>
                <a:cs typeface="Comic Sans MS"/>
                <a:sym typeface="Comic Sans MS"/>
              </a:rPr>
              <a:t>     ИНТЕЛЕКТУАЛНИ КАРТИ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omic Sans MS"/>
                <a:ea typeface="Comic Sans MS"/>
                <a:cs typeface="Comic Sans MS"/>
                <a:sym typeface="Comic Sans MS"/>
              </a:rPr>
              <a:t>И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omic Sans MS"/>
                <a:ea typeface="Comic Sans MS"/>
                <a:cs typeface="Comic Sans MS"/>
                <a:sym typeface="Comic Sans MS"/>
              </a:rPr>
              <a:t>МРЕЖОВИ МОДЕЛИ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44" name="Google Shape;444;p41"/>
          <p:cNvSpPr txBox="1">
            <a:spLocks noGrp="1"/>
          </p:cNvSpPr>
          <p:nvPr>
            <p:ph type="body" idx="2"/>
          </p:nvPr>
        </p:nvSpPr>
        <p:spPr>
          <a:xfrm>
            <a:off x="888631" y="5442411"/>
            <a:ext cx="3501300" cy="122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500" i="1">
                <a:latin typeface="Lobster"/>
                <a:ea typeface="Lobster"/>
                <a:cs typeface="Lobster"/>
                <a:sym typeface="Lobster"/>
              </a:rPr>
              <a:t>Дара</a:t>
            </a:r>
            <a:endParaRPr sz="3600" i="1"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445" name="Google Shape;445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0277" y="1209"/>
            <a:ext cx="4376275" cy="592502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pic>
        <p:nvPicPr>
          <p:cNvPr id="446" name="Google Shape;446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88426" y="2731778"/>
            <a:ext cx="5242592" cy="393192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2"/>
          <p:cNvSpPr txBox="1">
            <a:spLocks noGrp="1"/>
          </p:cNvSpPr>
          <p:nvPr>
            <p:ph type="title"/>
          </p:nvPr>
        </p:nvSpPr>
        <p:spPr>
          <a:xfrm>
            <a:off x="906531" y="2816101"/>
            <a:ext cx="3501300" cy="1223400"/>
          </a:xfrm>
          <a:prstGeom prst="rect">
            <a:avLst/>
          </a:prstGeom>
        </p:spPr>
        <p:txBody>
          <a:bodyPr spcFirstLastPara="1" wrap="square" lIns="228600" tIns="228600" rIns="22860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omic Sans MS"/>
                <a:ea typeface="Comic Sans MS"/>
                <a:cs typeface="Comic Sans MS"/>
                <a:sym typeface="Comic Sans MS"/>
              </a:rPr>
              <a:t>НАШИТЕ НОВИ ДИГИТАЛНИ УМЕНИЯ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53" name="Google Shape;453;p42"/>
          <p:cNvSpPr txBox="1">
            <a:spLocks noGrp="1"/>
          </p:cNvSpPr>
          <p:nvPr>
            <p:ph type="body" idx="1"/>
          </p:nvPr>
        </p:nvSpPr>
        <p:spPr>
          <a:xfrm>
            <a:off x="5109950" y="1447400"/>
            <a:ext cx="6958800" cy="525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100" u="sng">
                <a:solidFill>
                  <a:srgbClr val="0000F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3"/>
              </a:rPr>
              <a:t>https://www.mindmup.com/</a:t>
            </a:r>
            <a:endParaRPr sz="4100" u="sng">
              <a:solidFill>
                <a:srgbClr val="0000F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u="sng">
                <a:solidFill>
                  <a:srgbClr val="0000F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4"/>
              </a:rPr>
              <a:t>https://www.mindmaps.app/</a:t>
            </a:r>
            <a:endParaRPr sz="4000" u="sng">
              <a:solidFill>
                <a:srgbClr val="0000F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>
                <a:solidFill>
                  <a:srgbClr val="0000F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5"/>
              </a:rPr>
              <a:t>https://app.mindmapmaker.org/#m:new</a:t>
            </a:r>
            <a:endParaRPr sz="3000" u="sng">
              <a:solidFill>
                <a:srgbClr val="0000F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 u="sng">
                <a:solidFill>
                  <a:srgbClr val="0000F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6"/>
              </a:rPr>
              <a:t>https://creately.com/</a:t>
            </a:r>
            <a:endParaRPr sz="4100" u="sng">
              <a:solidFill>
                <a:srgbClr val="0000F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rgbClr val="0000F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7"/>
              </a:rPr>
              <a:t>h</a:t>
            </a:r>
            <a:r>
              <a:rPr lang="en-US" sz="4100" u="sng">
                <a:solidFill>
                  <a:srgbClr val="0000F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7"/>
              </a:rPr>
              <a:t>ttps://www.mindjet.com/</a:t>
            </a:r>
            <a:endParaRPr sz="4100" u="sng">
              <a:solidFill>
                <a:srgbClr val="0000F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100" u="sng">
                <a:solidFill>
                  <a:srgbClr val="0000F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8"/>
              </a:rPr>
              <a:t>https://www.mindmeister.com</a:t>
            </a:r>
            <a:endParaRPr sz="4100" u="sng">
              <a:solidFill>
                <a:srgbClr val="0000F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43" descr="A close up of a tre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2754" r="8397" b="4"/>
          <a:stretch/>
        </p:blipFill>
        <p:spPr>
          <a:xfrm>
            <a:off x="2" y="10"/>
            <a:ext cx="3047695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3" descr="A picture containing clock, light, 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0114" r="10882"/>
          <a:stretch/>
        </p:blipFill>
        <p:spPr>
          <a:xfrm>
            <a:off x="3047697" y="10"/>
            <a:ext cx="3047695" cy="68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43" descr="A picture containing gam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8890" r="12105"/>
          <a:stretch/>
        </p:blipFill>
        <p:spPr>
          <a:xfrm>
            <a:off x="6095392" y="10"/>
            <a:ext cx="304769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43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chemeClr val="dk1">
              <a:alpha val="60000"/>
            </a:schemeClr>
          </a:solidFill>
          <a:ln w="38100" cap="sq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Trebuchet MS"/>
              <a:buNone/>
            </a:pPr>
            <a:r>
              <a:rPr lang="en-US" sz="3800">
                <a:solidFill>
                  <a:schemeClr val="lt1"/>
                </a:solidFill>
                <a:highlight>
                  <a:srgbClr val="FF0000"/>
                </a:highlight>
              </a:rPr>
              <a:t>Изобразително изкуство</a:t>
            </a:r>
            <a:endParaRPr/>
          </a:p>
        </p:txBody>
      </p:sp>
      <p:pic>
        <p:nvPicPr>
          <p:cNvPr id="462" name="Google Shape;462;p43" descr="A picture containing drawing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9143087" y="1"/>
            <a:ext cx="3115378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43"/>
          <p:cNvSpPr txBox="1">
            <a:spLocks noGrp="1"/>
          </p:cNvSpPr>
          <p:nvPr>
            <p:ph type="body" idx="2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000">
                <a:highlight>
                  <a:srgbClr val="FF0000"/>
                </a:highlight>
              </a:rPr>
              <a:t>Създаване на проект - ваза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7023" y="1815738"/>
            <a:ext cx="6096001" cy="4572000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54" ky="144987" algn="tl" rotWithShape="0">
              <a:srgbClr val="000000">
                <a:alpha val="29800"/>
              </a:srgbClr>
            </a:outerShdw>
          </a:effectLst>
        </p:spPr>
      </p:pic>
      <p:pic>
        <p:nvPicPr>
          <p:cNvPr id="469" name="Google Shape;469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400807">
            <a:off x="5959998" y="3744820"/>
            <a:ext cx="5658977" cy="118872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70" name="Google Shape;470;p44"/>
          <p:cNvSpPr txBox="1"/>
          <p:nvPr/>
        </p:nvSpPr>
        <p:spPr>
          <a:xfrm>
            <a:off x="551825" y="545650"/>
            <a:ext cx="10630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4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ПРОЕКТ ПО ИЗОБРАЗИТЕЛНО ИЗКУСТВО</a:t>
            </a:r>
            <a:endParaRPr sz="3600" b="1">
              <a:solidFill>
                <a:schemeClr val="accent4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22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7"/>
          <p:cNvSpPr txBox="1">
            <a:spLocks noGrp="1"/>
          </p:cNvSpPr>
          <p:nvPr>
            <p:ph type="ctrTitle"/>
          </p:nvPr>
        </p:nvSpPr>
        <p:spPr>
          <a:xfrm>
            <a:off x="1432452" y="542300"/>
            <a:ext cx="7538400" cy="164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omic Sans MS"/>
                <a:ea typeface="Comic Sans MS"/>
                <a:cs typeface="Comic Sans MS"/>
                <a:sym typeface="Comic Sans MS"/>
              </a:rPr>
              <a:t>ПАНДЕМИЯТА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omic Sans MS"/>
                <a:ea typeface="Comic Sans MS"/>
                <a:cs typeface="Comic Sans MS"/>
                <a:sym typeface="Comic Sans MS"/>
              </a:rPr>
              <a:t>COVID 19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6" name="Google Shape;266;p27"/>
          <p:cNvSpPr txBox="1">
            <a:spLocks noGrp="1"/>
          </p:cNvSpPr>
          <p:nvPr>
            <p:ph type="subTitle" idx="1"/>
          </p:nvPr>
        </p:nvSpPr>
        <p:spPr>
          <a:xfrm>
            <a:off x="734151" y="3871750"/>
            <a:ext cx="8504100" cy="109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400">
                <a:latin typeface="Comic Sans MS"/>
                <a:ea typeface="Comic Sans MS"/>
                <a:cs typeface="Comic Sans MS"/>
                <a:sym typeface="Comic Sans MS"/>
              </a:rPr>
              <a:t>ГЛОБАЛНО ПРЕДИЗВИКАТЕЛСТВО</a:t>
            </a:r>
            <a:endParaRPr sz="3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475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8986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45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45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45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45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45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◤</a:t>
            </a:r>
            <a:endParaRPr sz="24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45"/>
          <p:cNvSpPr/>
          <p:nvPr/>
        </p:nvSpPr>
        <p:spPr>
          <a:xfrm>
            <a:off x="0" y="0"/>
            <a:ext cx="12189867" cy="685528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3" name="Google Shape;483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8986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45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45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45"/>
          <p:cNvSpPr/>
          <p:nvPr/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dk2">
              <a:alpha val="9176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45"/>
          <p:cNvSpPr txBox="1">
            <a:spLocks noGrp="1"/>
          </p:cNvSpPr>
          <p:nvPr>
            <p:ph type="title"/>
          </p:nvPr>
        </p:nvSpPr>
        <p:spPr>
          <a:xfrm>
            <a:off x="1278356" y="646525"/>
            <a:ext cx="3794662" cy="556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90"/>
              <a:buFont typeface="Arial"/>
              <a:buNone/>
            </a:pPr>
            <a:r>
              <a:rPr lang="en-US" sz="2790"/>
              <a:t>Забележителности</a:t>
            </a:r>
            <a:br>
              <a:rPr lang="en-US" sz="2790"/>
            </a:br>
            <a:r>
              <a:rPr lang="en-US" sz="2790"/>
              <a:t>и туризъм</a:t>
            </a:r>
            <a:br>
              <a:rPr lang="en-US" sz="2790"/>
            </a:br>
            <a:r>
              <a:rPr lang="en-US" sz="2160"/>
              <a:t/>
            </a:r>
            <a:br>
              <a:rPr lang="en-US" sz="2160"/>
            </a:br>
            <a:r>
              <a:rPr lang="en-US" sz="2160"/>
              <a:t/>
            </a:r>
            <a:br>
              <a:rPr lang="en-US" sz="2160"/>
            </a:br>
            <a:r>
              <a:rPr lang="en-US" sz="1979"/>
              <a:t>Румъния привлича туристи с красивите си замъци. </a:t>
            </a:r>
            <a:br>
              <a:rPr lang="en-US" sz="1979"/>
            </a:br>
            <a:r>
              <a:rPr lang="en-US" sz="1979"/>
              <a:t>Най-известен е замъкът Бран в Трансилвания поради асоциациата му с литературния герой граф Дракула. </a:t>
            </a:r>
            <a:endParaRPr sz="1979"/>
          </a:p>
        </p:txBody>
      </p:sp>
      <p:pic>
        <p:nvPicPr>
          <p:cNvPr id="489" name="Google Shape;489;p45" descr="A person wearing a costume&#10;&#10;Description automatically generated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5">
            <a:alphaModFix/>
          </a:blip>
          <a:srcRect r="-4" b="7289"/>
          <a:stretch/>
        </p:blipFill>
        <p:spPr>
          <a:xfrm>
            <a:off x="8286362" y="646525"/>
            <a:ext cx="2408400" cy="2701800"/>
          </a:xfrm>
          <a:prstGeom prst="rect">
            <a:avLst/>
          </a:prstGeom>
          <a:noFill/>
          <a:ln w="9525" cap="flat" cmpd="sng">
            <a:solidFill>
              <a:srgbClr val="D9440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90" name="Google Shape;490;p45" descr="An aerial view of a city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l="10394" r="24078" b="-4"/>
          <a:stretch/>
        </p:blipFill>
        <p:spPr>
          <a:xfrm>
            <a:off x="5716483" y="646525"/>
            <a:ext cx="2408522" cy="2701708"/>
          </a:xfrm>
          <a:prstGeom prst="rect">
            <a:avLst/>
          </a:prstGeom>
          <a:noFill/>
          <a:ln w="9525" cap="flat" cmpd="sng">
            <a:solidFill>
              <a:srgbClr val="D9440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91" name="Google Shape;491;p45" descr="A castle on a cloudy day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7">
            <a:alphaModFix/>
          </a:blip>
          <a:srcRect t="2995" r="2" b="19747"/>
          <a:stretch/>
        </p:blipFill>
        <p:spPr>
          <a:xfrm>
            <a:off x="5764159" y="3509767"/>
            <a:ext cx="4977900" cy="2701800"/>
          </a:xfrm>
          <a:prstGeom prst="rect">
            <a:avLst/>
          </a:prstGeom>
          <a:noFill/>
          <a:ln w="9525" cap="flat" cmpd="sng">
            <a:solidFill>
              <a:srgbClr val="D9440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2" name="Google Shape;492;p45"/>
          <p:cNvSpPr/>
          <p:nvPr/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45"/>
          <p:cNvSpPr txBox="1"/>
          <p:nvPr/>
        </p:nvSpPr>
        <p:spPr>
          <a:xfrm>
            <a:off x="6545467" y="3065900"/>
            <a:ext cx="5441700" cy="20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highlight>
                  <a:srgbClr val="FF0000"/>
                </a:highlight>
                <a:latin typeface="Arial"/>
                <a:ea typeface="Arial"/>
                <a:cs typeface="Arial"/>
                <a:sym typeface="Arial"/>
              </a:rPr>
              <a:t>П</a:t>
            </a:r>
            <a:r>
              <a:rPr lang="en-US" sz="2500">
                <a:solidFill>
                  <a:schemeClr val="dk1"/>
                </a:solidFill>
                <a:highlight>
                  <a:srgbClr val="FF0000"/>
                </a:highlight>
              </a:rPr>
              <a:t>РОЕКТ ПО ГРОГРАФИЯ</a:t>
            </a:r>
            <a:r>
              <a:rPr lang="en-US" sz="2500">
                <a:solidFill>
                  <a:schemeClr val="dk1"/>
                </a:solidFill>
                <a:highlight>
                  <a:srgbClr val="FF0000"/>
                </a:highlight>
                <a:latin typeface="Arial"/>
                <a:ea typeface="Arial"/>
                <a:cs typeface="Arial"/>
                <a:sym typeface="Arial"/>
              </a:rPr>
              <a:t>-</a:t>
            </a:r>
            <a:endParaRPr sz="2500">
              <a:solidFill>
                <a:schemeClr val="dk1"/>
              </a:solidFill>
              <a:highlight>
                <a:srgbClr val="FF00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highlight>
                <a:srgbClr val="0000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0000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000000"/>
              </a:highligh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000000"/>
              </a:highligh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000000"/>
              </a:highligh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000000"/>
              </a:highligh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000000"/>
              </a:highligh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000000"/>
              </a:highligh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000000"/>
              </a:highligh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highlight>
                <a:srgbClr val="000000"/>
              </a:highlight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highlight>
                  <a:srgbClr val="000000"/>
                </a:highlight>
              </a:rPr>
              <a:t>О</a:t>
            </a:r>
            <a:r>
              <a:rPr lang="en-US"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ткрих</a:t>
            </a:r>
            <a:r>
              <a:rPr lang="en-US" sz="1800">
                <a:solidFill>
                  <a:schemeClr val="lt1"/>
                </a:solidFill>
                <a:highlight>
                  <a:srgbClr val="000000"/>
                </a:highlight>
              </a:rPr>
              <a:t>ме </a:t>
            </a:r>
            <a:r>
              <a:rPr lang="en-US" sz="1800">
                <a:solidFill>
                  <a:schemeClr val="lt1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интересни факти за съседна Румъния, особено за природата и популацията на мечки</a:t>
            </a:r>
            <a:endParaRPr sz="1800">
              <a:solidFill>
                <a:schemeClr val="lt1"/>
              </a:solidFill>
              <a:highlight>
                <a:srgbClr val="0000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4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99" name="Google Shape;499;p46"/>
            <p:cNvSpPr/>
            <p:nvPr/>
          </p:nvSpPr>
          <p:spPr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6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6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6"/>
            <p:cNvSpPr/>
            <p:nvPr/>
          </p:nvSpPr>
          <p:spPr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6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6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6"/>
            <p:cNvSpPr/>
            <p:nvPr/>
          </p:nvSpPr>
          <p:spPr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6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6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6"/>
            <p:cNvSpPr/>
            <p:nvPr/>
          </p:nvSpPr>
          <p:spPr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6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6"/>
            <p:cNvSpPr/>
            <p:nvPr/>
          </p:nvSpPr>
          <p:spPr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6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6"/>
            <p:cNvSpPr/>
            <p:nvPr/>
          </p:nvSpPr>
          <p:spPr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6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6"/>
            <p:cNvSpPr/>
            <p:nvPr/>
          </p:nvSpPr>
          <p:spPr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lt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6"/>
            <p:cNvSpPr/>
            <p:nvPr/>
          </p:nvSpPr>
          <p:spPr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6"/>
            <p:cNvSpPr/>
            <p:nvPr/>
          </p:nvSpPr>
          <p:spPr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6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6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6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4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521" name="Google Shape;521;p46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6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4" name="Google Shape;524;p46"/>
          <p:cNvSpPr/>
          <p:nvPr/>
        </p:nvSpPr>
        <p:spPr>
          <a:xfrm>
            <a:off x="-1" y="-521131"/>
            <a:ext cx="12193060" cy="739034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grpSp>
        <p:nvGrpSpPr>
          <p:cNvPr id="525" name="Google Shape;525;p4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526" name="Google Shape;526;p46"/>
            <p:cNvSpPr/>
            <p:nvPr/>
          </p:nvSpPr>
          <p:spPr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l" t="t" r="r" b="b"/>
              <a:pathLst>
                <a:path w="2038" h="1169" extrusionOk="0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6"/>
            <p:cNvSpPr/>
            <p:nvPr/>
          </p:nvSpPr>
          <p:spPr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l" t="t" r="r" b="b"/>
              <a:pathLst>
                <a:path w="1549" h="1017" extrusionOk="0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6"/>
            <p:cNvSpPr/>
            <p:nvPr/>
          </p:nvSpPr>
          <p:spPr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l" t="t" r="r" b="b"/>
              <a:pathLst>
                <a:path w="1688" h="1066" extrusionOk="0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6"/>
            <p:cNvSpPr/>
            <p:nvPr/>
          </p:nvSpPr>
          <p:spPr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l" t="t" r="r" b="b"/>
              <a:pathLst>
                <a:path w="2171" h="1326" extrusionOk="0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6"/>
            <p:cNvSpPr/>
            <p:nvPr/>
          </p:nvSpPr>
          <p:spPr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l" t="t" r="r" b="b"/>
              <a:pathLst>
                <a:path w="106" h="143" extrusionOk="0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6"/>
            <p:cNvSpPr/>
            <p:nvPr/>
          </p:nvSpPr>
          <p:spPr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l" t="t" r="r" b="b"/>
              <a:pathLst>
                <a:path w="2330" h="1452" extrusionOk="0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6"/>
            <p:cNvSpPr/>
            <p:nvPr/>
          </p:nvSpPr>
          <p:spPr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l" t="t" r="r" b="b"/>
              <a:pathLst>
                <a:path w="1216" h="1436" extrusionOk="0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6"/>
            <p:cNvSpPr/>
            <p:nvPr/>
          </p:nvSpPr>
          <p:spPr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l" t="t" r="r" b="b"/>
              <a:pathLst>
                <a:path w="222" h="129" extrusionOk="0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6"/>
            <p:cNvSpPr/>
            <p:nvPr/>
          </p:nvSpPr>
          <p:spPr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l" t="t" r="r" b="b"/>
              <a:pathLst>
                <a:path w="1174" h="1440" extrusionOk="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6"/>
            <p:cNvSpPr/>
            <p:nvPr/>
          </p:nvSpPr>
          <p:spPr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l" t="t" r="r" b="b"/>
              <a:pathLst>
                <a:path w="125" h="74" extrusionOk="0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6"/>
            <p:cNvSpPr/>
            <p:nvPr/>
          </p:nvSpPr>
          <p:spPr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l" t="t" r="r" b="b"/>
              <a:pathLst>
                <a:path w="1155" h="1440" extrusionOk="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lt1">
                  <a:alpha val="34901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6"/>
            <p:cNvSpPr/>
            <p:nvPr/>
          </p:nvSpPr>
          <p:spPr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l" t="t" r="r" b="b"/>
              <a:pathLst>
                <a:path w="75" h="45" extrusionOk="0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 cmpd="sng">
              <a:solidFill>
                <a:schemeClr val="lt1">
                  <a:alpha val="34901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6"/>
            <p:cNvSpPr/>
            <p:nvPr/>
          </p:nvSpPr>
          <p:spPr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l" t="t" r="r" b="b"/>
              <a:pathLst>
                <a:path w="1160" h="1441" extrusionOk="0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6"/>
            <p:cNvSpPr/>
            <p:nvPr/>
          </p:nvSpPr>
          <p:spPr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l" t="t" r="r" b="b"/>
              <a:pathLst>
                <a:path w="1137" h="1440" extrusionOk="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6"/>
            <p:cNvSpPr/>
            <p:nvPr/>
          </p:nvSpPr>
          <p:spPr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l" t="t" r="r" b="b"/>
              <a:pathLst>
                <a:path w="1058" h="1439" extrusionOk="0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6"/>
            <p:cNvSpPr/>
            <p:nvPr/>
          </p:nvSpPr>
          <p:spPr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l" t="t" r="r" b="b"/>
              <a:pathLst>
                <a:path w="718" h="575" extrusionOk="0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6"/>
            <p:cNvSpPr/>
            <p:nvPr/>
          </p:nvSpPr>
          <p:spPr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l" t="t" r="r" b="b"/>
              <a:pathLst>
                <a:path w="620" h="536" extrusionOk="0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6"/>
            <p:cNvSpPr/>
            <p:nvPr/>
          </p:nvSpPr>
          <p:spPr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l" t="t" r="r" b="b"/>
              <a:pathLst>
                <a:path w="455" h="285" extrusionOk="0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6"/>
            <p:cNvSpPr/>
            <p:nvPr/>
          </p:nvSpPr>
          <p:spPr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l" t="t" r="r" b="b"/>
              <a:pathLst>
                <a:path w="188" h="112" extrusionOk="0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5" name="Google Shape;545;p46"/>
          <p:cNvSpPr txBox="1">
            <a:spLocks noGrp="1"/>
          </p:cNvSpPr>
          <p:nvPr>
            <p:ph type="title"/>
          </p:nvPr>
        </p:nvSpPr>
        <p:spPr>
          <a:xfrm>
            <a:off x="481980" y="4254452"/>
            <a:ext cx="5079300" cy="25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Autofit/>
          </a:bodyPr>
          <a:lstStyle/>
          <a:p>
            <a:pPr marL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Велико Търново – от величествената крепост Царевец</a:t>
            </a:r>
            <a:br>
              <a:rPr lang="en-US" sz="3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3600">
                <a:solidFill>
                  <a:schemeClr val="lt1"/>
                </a:solidFill>
              </a:rPr>
              <a:t/>
            </a:r>
            <a:br>
              <a:rPr lang="en-US" sz="3600">
                <a:solidFill>
                  <a:schemeClr val="lt1"/>
                </a:solidFill>
              </a:rPr>
            </a:br>
            <a:r>
              <a:rPr lang="en-US" sz="3600">
                <a:solidFill>
                  <a:schemeClr val="lt1"/>
                </a:solidFill>
              </a:rPr>
              <a:t>ПРОЕКТ ПО ИСТОРИЯ</a:t>
            </a:r>
            <a:endParaRPr sz="3600">
              <a:solidFill>
                <a:schemeClr val="dk1"/>
              </a:solidFill>
              <a:highlight>
                <a:srgbClr val="FF0000"/>
              </a:highlight>
            </a:endParaRPr>
          </a:p>
        </p:txBody>
      </p:sp>
      <p:pic>
        <p:nvPicPr>
          <p:cNvPr id="546" name="Google Shape;546;p46" descr="A narrow city street with buildings in th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817" r="16366" b="1"/>
          <a:stretch/>
        </p:blipFill>
        <p:spPr>
          <a:xfrm>
            <a:off x="5819513" y="-417800"/>
            <a:ext cx="3273704" cy="4625991"/>
          </a:xfrm>
          <a:custGeom>
            <a:avLst/>
            <a:gdLst/>
            <a:ahLst/>
            <a:cxnLst/>
            <a:rect l="l" t="t" r="r" b="b"/>
            <a:pathLst>
              <a:path w="2949283" h="4591554" extrusionOk="0">
                <a:moveTo>
                  <a:pt x="0" y="0"/>
                </a:moveTo>
                <a:lnTo>
                  <a:pt x="2949283" y="0"/>
                </a:lnTo>
                <a:lnTo>
                  <a:pt x="2949283" y="4591554"/>
                </a:lnTo>
                <a:lnTo>
                  <a:pt x="2924369" y="4590839"/>
                </a:lnTo>
                <a:cubicBezTo>
                  <a:pt x="2096879" y="4561437"/>
                  <a:pt x="1246946" y="4513751"/>
                  <a:pt x="400746" y="4441803"/>
                </a:cubicBezTo>
                <a:lnTo>
                  <a:pt x="0" y="4404827"/>
                </a:lnTo>
                <a:lnTo>
                  <a:pt x="0" y="3305488"/>
                </a:lnTo>
                <a:lnTo>
                  <a:pt x="0" y="3113363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547" name="Google Shape;547;p46" descr="A cat sitting in front of a building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27387" r="16692" b="1"/>
          <a:stretch/>
        </p:blipFill>
        <p:spPr>
          <a:xfrm>
            <a:off x="9199738" y="-270454"/>
            <a:ext cx="2901180" cy="4630251"/>
          </a:xfrm>
          <a:custGeom>
            <a:avLst/>
            <a:gdLst/>
            <a:ahLst/>
            <a:cxnLst/>
            <a:rect l="l" t="t" r="r" b="b"/>
            <a:pathLst>
              <a:path w="2901180" h="4630251" extrusionOk="0">
                <a:moveTo>
                  <a:pt x="0" y="0"/>
                </a:moveTo>
                <a:lnTo>
                  <a:pt x="2901180" y="0"/>
                </a:lnTo>
                <a:lnTo>
                  <a:pt x="2901180" y="4625370"/>
                </a:lnTo>
                <a:lnTo>
                  <a:pt x="2202121" y="4630166"/>
                </a:lnTo>
                <a:cubicBezTo>
                  <a:pt x="1697837" y="4630960"/>
                  <a:pt x="1171945" y="4626283"/>
                  <a:pt x="632198" y="4614366"/>
                </a:cubicBezTo>
                <a:lnTo>
                  <a:pt x="0" y="4596206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548" name="Google Shape;548;p46" descr="A person standing in front of a stone building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 l="16320" r="2" b="3"/>
          <a:stretch/>
        </p:blipFill>
        <p:spPr>
          <a:xfrm>
            <a:off x="76594" y="-266667"/>
            <a:ext cx="2901300" cy="462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46" descr="A group of people riding on the back of a hors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l="18423" r="38014" b="-3"/>
          <a:stretch/>
        </p:blipFill>
        <p:spPr>
          <a:xfrm>
            <a:off x="2685125" y="-266675"/>
            <a:ext cx="3134405" cy="4570572"/>
          </a:xfrm>
          <a:custGeom>
            <a:avLst/>
            <a:gdLst/>
            <a:ahLst/>
            <a:cxnLst/>
            <a:rect l="l" t="t" r="r" b="b"/>
            <a:pathLst>
              <a:path w="2956986" h="4514145" extrusionOk="0">
                <a:moveTo>
                  <a:pt x="0" y="0"/>
                </a:moveTo>
                <a:lnTo>
                  <a:pt x="2956986" y="0"/>
                </a:lnTo>
                <a:lnTo>
                  <a:pt x="2956986" y="3113363"/>
                </a:lnTo>
                <a:lnTo>
                  <a:pt x="2956986" y="3305488"/>
                </a:lnTo>
                <a:lnTo>
                  <a:pt x="2956986" y="4281306"/>
                </a:lnTo>
                <a:lnTo>
                  <a:pt x="2878789" y="4289589"/>
                </a:lnTo>
                <a:cubicBezTo>
                  <a:pt x="1891641" y="4388564"/>
                  <a:pt x="922479" y="4461302"/>
                  <a:pt x="14659" y="4513372"/>
                </a:cubicBezTo>
                <a:lnTo>
                  <a:pt x="0" y="4514145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550" name="Google Shape;550;p46"/>
          <p:cNvSpPr txBox="1">
            <a:spLocks noGrp="1"/>
          </p:cNvSpPr>
          <p:nvPr>
            <p:ph type="body" idx="2"/>
          </p:nvPr>
        </p:nvSpPr>
        <p:spPr>
          <a:xfrm>
            <a:off x="5962700" y="4338950"/>
            <a:ext cx="6138300" cy="23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139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Noto Sans Symbols"/>
              <a:buNone/>
            </a:pPr>
            <a:endParaRPr sz="2000">
              <a:solidFill>
                <a:schemeClr val="lt1"/>
              </a:solidFill>
            </a:endParaRPr>
          </a:p>
          <a:p>
            <a:pPr marL="0" lvl="0" indent="1397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Noto Sans Symbols"/>
              <a:buNone/>
            </a:pPr>
            <a:endParaRPr sz="20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</a:pPr>
            <a:r>
              <a:rPr lang="en-US" sz="27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до изкуството по улиците на града</a:t>
            </a:r>
            <a:endParaRPr sz="27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551" name="Google Shape;551;p46" descr="Castle scen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93365" y="486220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46" descr="Drama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83869" y="486958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46" descr="Fork and knif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654016" y="499602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46" descr="Family with girl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920868" y="4941838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47"/>
          <p:cNvSpPr txBox="1">
            <a:spLocks noGrp="1"/>
          </p:cNvSpPr>
          <p:nvPr>
            <p:ph type="title"/>
          </p:nvPr>
        </p:nvSpPr>
        <p:spPr>
          <a:xfrm>
            <a:off x="2356875" y="257025"/>
            <a:ext cx="8207700" cy="891300"/>
          </a:xfrm>
          <a:prstGeom prst="rect">
            <a:avLst/>
          </a:prstGeom>
        </p:spPr>
        <p:txBody>
          <a:bodyPr spcFirstLastPara="1" wrap="square" lIns="228600" tIns="228600" rIns="22860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>
                <a:latin typeface="Comic Sans MS"/>
                <a:ea typeface="Comic Sans MS"/>
                <a:cs typeface="Comic Sans MS"/>
                <a:sym typeface="Comic Sans MS"/>
              </a:rPr>
              <a:t>ENGLISH  PROJECT</a:t>
            </a:r>
            <a:endParaRPr sz="4200"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561" name="Google Shape;56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2675" y="2624812"/>
            <a:ext cx="4805182" cy="3058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450" y="1629448"/>
            <a:ext cx="6506276" cy="504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48"/>
          <p:cNvGrpSpPr/>
          <p:nvPr/>
        </p:nvGrpSpPr>
        <p:grpSpPr>
          <a:xfrm>
            <a:off x="-417513" y="0"/>
            <a:ext cx="12584115" cy="6853238"/>
            <a:chOff x="-417513" y="0"/>
            <a:chExt cx="12584115" cy="6853238"/>
          </a:xfrm>
        </p:grpSpPr>
        <p:sp>
          <p:nvSpPr>
            <p:cNvPr id="568" name="Google Shape;568;p48"/>
            <p:cNvSpPr/>
            <p:nvPr/>
          </p:nvSpPr>
          <p:spPr>
            <a:xfrm>
              <a:off x="1306513" y="0"/>
              <a:ext cx="3862388" cy="6843712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8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8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8"/>
            <p:cNvSpPr/>
            <p:nvPr/>
          </p:nvSpPr>
          <p:spPr>
            <a:xfrm>
              <a:off x="1120775" y="0"/>
              <a:ext cx="3676651" cy="6843712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8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8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8"/>
            <p:cNvSpPr/>
            <p:nvPr/>
          </p:nvSpPr>
          <p:spPr>
            <a:xfrm>
              <a:off x="1001713" y="0"/>
              <a:ext cx="3621089" cy="6843712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8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8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8"/>
            <p:cNvSpPr/>
            <p:nvPr/>
          </p:nvSpPr>
          <p:spPr>
            <a:xfrm>
              <a:off x="1001713" y="0"/>
              <a:ext cx="3244849" cy="6843712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8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8"/>
            <p:cNvSpPr/>
            <p:nvPr/>
          </p:nvSpPr>
          <p:spPr>
            <a:xfrm>
              <a:off x="889000" y="0"/>
              <a:ext cx="3230563" cy="6843712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8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8"/>
            <p:cNvSpPr/>
            <p:nvPr/>
          </p:nvSpPr>
          <p:spPr>
            <a:xfrm>
              <a:off x="484188" y="0"/>
              <a:ext cx="3421064" cy="6843712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8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8"/>
            <p:cNvSpPr/>
            <p:nvPr/>
          </p:nvSpPr>
          <p:spPr>
            <a:xfrm>
              <a:off x="598488" y="0"/>
              <a:ext cx="2717799" cy="6843712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lt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8"/>
            <p:cNvSpPr/>
            <p:nvPr/>
          </p:nvSpPr>
          <p:spPr>
            <a:xfrm>
              <a:off x="261938" y="0"/>
              <a:ext cx="2944812" cy="6843712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8"/>
            <p:cNvSpPr/>
            <p:nvPr/>
          </p:nvSpPr>
          <p:spPr>
            <a:xfrm>
              <a:off x="-417513" y="0"/>
              <a:ext cx="2403475" cy="6843712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8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8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8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9" name="Google Shape;589;p48"/>
          <p:cNvGrpSpPr/>
          <p:nvPr/>
        </p:nvGrpSpPr>
        <p:grpSpPr>
          <a:xfrm>
            <a:off x="800144" y="1699589"/>
            <a:ext cx="3674592" cy="3470421"/>
            <a:chOff x="697883" y="1816768"/>
            <a:chExt cx="3674592" cy="3470421"/>
          </a:xfrm>
        </p:grpSpPr>
        <p:sp>
          <p:nvSpPr>
            <p:cNvPr id="590" name="Google Shape;590;p48"/>
            <p:cNvSpPr/>
            <p:nvPr/>
          </p:nvSpPr>
          <p:spPr>
            <a:xfrm>
              <a:off x="697883" y="1816768"/>
              <a:ext cx="3674400" cy="502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8"/>
            <p:cNvSpPr/>
            <p:nvPr/>
          </p:nvSpPr>
          <p:spPr>
            <a:xfrm rot="10800000">
              <a:off x="2380312" y="5014789"/>
              <a:ext cx="315900" cy="27240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8"/>
            <p:cNvSpPr/>
            <p:nvPr/>
          </p:nvSpPr>
          <p:spPr>
            <a:xfrm>
              <a:off x="704075" y="2392840"/>
              <a:ext cx="3668400" cy="2624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3" name="Google Shape;593;p48"/>
          <p:cNvSpPr/>
          <p:nvPr/>
        </p:nvSpPr>
        <p:spPr>
          <a:xfrm>
            <a:off x="-1" y="-521131"/>
            <a:ext cx="12193200" cy="7390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grpSp>
        <p:nvGrpSpPr>
          <p:cNvPr id="594" name="Google Shape;594;p48"/>
          <p:cNvGrpSpPr/>
          <p:nvPr/>
        </p:nvGrpSpPr>
        <p:grpSpPr>
          <a:xfrm>
            <a:off x="-329674" y="-59376"/>
            <a:ext cx="12515851" cy="6923799"/>
            <a:chOff x="-329674" y="-51881"/>
            <a:chExt cx="12515851" cy="6923799"/>
          </a:xfrm>
        </p:grpSpPr>
        <p:sp>
          <p:nvSpPr>
            <p:cNvPr id="595" name="Google Shape;595;p48"/>
            <p:cNvSpPr/>
            <p:nvPr/>
          </p:nvSpPr>
          <p:spPr>
            <a:xfrm>
              <a:off x="-329674" y="1298404"/>
              <a:ext cx="9702801" cy="5573511"/>
            </a:xfrm>
            <a:custGeom>
              <a:avLst/>
              <a:gdLst/>
              <a:ahLst/>
              <a:cxnLst/>
              <a:rect l="l" t="t" r="r" b="b"/>
              <a:pathLst>
                <a:path w="2038" h="1169" extrusionOk="0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8"/>
            <p:cNvSpPr/>
            <p:nvPr/>
          </p:nvSpPr>
          <p:spPr>
            <a:xfrm>
              <a:off x="670451" y="2018236"/>
              <a:ext cx="7373937" cy="4848891"/>
            </a:xfrm>
            <a:custGeom>
              <a:avLst/>
              <a:gdLst/>
              <a:ahLst/>
              <a:cxnLst/>
              <a:rect l="l" t="t" r="r" b="b"/>
              <a:pathLst>
                <a:path w="1549" h="1017" extrusionOk="0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8"/>
            <p:cNvSpPr/>
            <p:nvPr/>
          </p:nvSpPr>
          <p:spPr>
            <a:xfrm>
              <a:off x="251351" y="1788400"/>
              <a:ext cx="8035927" cy="5083517"/>
            </a:xfrm>
            <a:custGeom>
              <a:avLst/>
              <a:gdLst/>
              <a:ahLst/>
              <a:cxnLst/>
              <a:rect l="l" t="t" r="r" b="b"/>
              <a:pathLst>
                <a:path w="1688" h="1066" extrusionOk="0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8"/>
            <p:cNvSpPr/>
            <p:nvPr/>
          </p:nvSpPr>
          <p:spPr>
            <a:xfrm>
              <a:off x="-1061" y="549842"/>
              <a:ext cx="10334622" cy="6322076"/>
            </a:xfrm>
            <a:custGeom>
              <a:avLst/>
              <a:gdLst/>
              <a:ahLst/>
              <a:cxnLst/>
              <a:rect l="l" t="t" r="r" b="b"/>
              <a:pathLst>
                <a:path w="2171" h="1326" extrusionOk="0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8"/>
            <p:cNvSpPr/>
            <p:nvPr/>
          </p:nvSpPr>
          <p:spPr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l" t="t" r="r" b="b"/>
              <a:pathLst>
                <a:path w="106" h="143" extrusionOk="0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8"/>
            <p:cNvSpPr/>
            <p:nvPr/>
          </p:nvSpPr>
          <p:spPr>
            <a:xfrm>
              <a:off x="-1061" y="-51881"/>
              <a:ext cx="11091860" cy="6923797"/>
            </a:xfrm>
            <a:custGeom>
              <a:avLst/>
              <a:gdLst/>
              <a:ahLst/>
              <a:cxnLst/>
              <a:rect l="l" t="t" r="r" b="b"/>
              <a:pathLst>
                <a:path w="2330" h="1452" extrusionOk="0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8"/>
            <p:cNvSpPr/>
            <p:nvPr/>
          </p:nvSpPr>
          <p:spPr>
            <a:xfrm>
              <a:off x="5426601" y="5579"/>
              <a:ext cx="5788026" cy="6847185"/>
            </a:xfrm>
            <a:custGeom>
              <a:avLst/>
              <a:gdLst/>
              <a:ahLst/>
              <a:cxnLst/>
              <a:rect l="l" t="t" r="r" b="b"/>
              <a:pathLst>
                <a:path w="1216" h="1436" extrusionOk="0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8"/>
            <p:cNvSpPr/>
            <p:nvPr/>
          </p:nvSpPr>
          <p:spPr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l" t="t" r="r" b="b"/>
              <a:pathLst>
                <a:path w="222" h="129" extrusionOk="0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8"/>
            <p:cNvSpPr/>
            <p:nvPr/>
          </p:nvSpPr>
          <p:spPr>
            <a:xfrm>
              <a:off x="5821889" y="5579"/>
              <a:ext cx="5587999" cy="6866338"/>
            </a:xfrm>
            <a:custGeom>
              <a:avLst/>
              <a:gdLst/>
              <a:ahLst/>
              <a:cxnLst/>
              <a:rect l="l" t="t" r="r" b="b"/>
              <a:pathLst>
                <a:path w="1174" h="1440" extrusionOk="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8"/>
            <p:cNvSpPr/>
            <p:nvPr/>
          </p:nvSpPr>
          <p:spPr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l" t="t" r="r" b="b"/>
              <a:pathLst>
                <a:path w="125" h="74" extrusionOk="0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8"/>
            <p:cNvSpPr/>
            <p:nvPr/>
          </p:nvSpPr>
          <p:spPr>
            <a:xfrm>
              <a:off x="6012389" y="5579"/>
              <a:ext cx="5497514" cy="6866338"/>
            </a:xfrm>
            <a:custGeom>
              <a:avLst/>
              <a:gdLst/>
              <a:ahLst/>
              <a:cxnLst/>
              <a:rect l="l" t="t" r="r" b="b"/>
              <a:pathLst>
                <a:path w="1155" h="1440" extrusionOk="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lt1">
                  <a:alpha val="349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8"/>
            <p:cNvSpPr/>
            <p:nvPr/>
          </p:nvSpPr>
          <p:spPr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l" t="t" r="r" b="b"/>
              <a:pathLst>
                <a:path w="75" h="45" extrusionOk="0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 cmpd="sng">
              <a:solidFill>
                <a:schemeClr val="lt1">
                  <a:alpha val="349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8"/>
            <p:cNvSpPr/>
            <p:nvPr/>
          </p:nvSpPr>
          <p:spPr>
            <a:xfrm>
              <a:off x="6210826" y="790"/>
              <a:ext cx="5522914" cy="6871128"/>
            </a:xfrm>
            <a:custGeom>
              <a:avLst/>
              <a:gdLst/>
              <a:ahLst/>
              <a:cxnLst/>
              <a:rect l="l" t="t" r="r" b="b"/>
              <a:pathLst>
                <a:path w="1160" h="1441" extrusionOk="0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8"/>
            <p:cNvSpPr/>
            <p:nvPr/>
          </p:nvSpPr>
          <p:spPr>
            <a:xfrm>
              <a:off x="6463239" y="5579"/>
              <a:ext cx="5413376" cy="6866338"/>
            </a:xfrm>
            <a:custGeom>
              <a:avLst/>
              <a:gdLst/>
              <a:ahLst/>
              <a:cxnLst/>
              <a:rect l="l" t="t" r="r" b="b"/>
              <a:pathLst>
                <a:path w="1137" h="1440" extrusionOk="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8"/>
            <p:cNvSpPr/>
            <p:nvPr/>
          </p:nvSpPr>
          <p:spPr>
            <a:xfrm>
              <a:off x="6877576" y="5579"/>
              <a:ext cx="5037138" cy="6861551"/>
            </a:xfrm>
            <a:custGeom>
              <a:avLst/>
              <a:gdLst/>
              <a:ahLst/>
              <a:cxnLst/>
              <a:rect l="l" t="t" r="r" b="b"/>
              <a:pathLst>
                <a:path w="1058" h="1439" extrusionOk="0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8"/>
            <p:cNvSpPr/>
            <p:nvPr/>
          </p:nvSpPr>
          <p:spPr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l" t="t" r="r" b="b"/>
              <a:pathLst>
                <a:path w="718" h="575" extrusionOk="0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8"/>
            <p:cNvSpPr/>
            <p:nvPr/>
          </p:nvSpPr>
          <p:spPr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l" t="t" r="r" b="b"/>
              <a:pathLst>
                <a:path w="620" h="536" extrusionOk="0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8"/>
            <p:cNvSpPr/>
            <p:nvPr/>
          </p:nvSpPr>
          <p:spPr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l" t="t" r="r" b="b"/>
              <a:pathLst>
                <a:path w="455" h="285" extrusionOk="0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8"/>
            <p:cNvSpPr/>
            <p:nvPr/>
          </p:nvSpPr>
          <p:spPr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l" t="t" r="r" b="b"/>
              <a:pathLst>
                <a:path w="188" h="112" extrusionOk="0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4" name="Google Shape;614;p48"/>
          <p:cNvSpPr txBox="1">
            <a:spLocks noGrp="1"/>
          </p:cNvSpPr>
          <p:nvPr>
            <p:ph type="title"/>
          </p:nvPr>
        </p:nvSpPr>
        <p:spPr>
          <a:xfrm>
            <a:off x="800150" y="-209375"/>
            <a:ext cx="10771200" cy="14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УСПЕШНО РАБОТИМ С ПРОГРАМАТА</a:t>
            </a:r>
            <a:endParaRPr sz="3600" b="1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endParaRPr sz="36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15" name="Google Shape;61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8172" y="909925"/>
            <a:ext cx="5892200" cy="109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432857"/>
            <a:ext cx="12192000" cy="44203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1" name="Google Shape;621;p49"/>
          <p:cNvGrpSpPr/>
          <p:nvPr/>
        </p:nvGrpSpPr>
        <p:grpSpPr>
          <a:xfrm>
            <a:off x="-417513" y="0"/>
            <a:ext cx="12584115" cy="6853238"/>
            <a:chOff x="-417513" y="0"/>
            <a:chExt cx="12584115" cy="6853238"/>
          </a:xfrm>
        </p:grpSpPr>
        <p:sp>
          <p:nvSpPr>
            <p:cNvPr id="622" name="Google Shape;622;p49"/>
            <p:cNvSpPr/>
            <p:nvPr/>
          </p:nvSpPr>
          <p:spPr>
            <a:xfrm>
              <a:off x="1306513" y="0"/>
              <a:ext cx="3862388" cy="6843712"/>
            </a:xfrm>
            <a:custGeom>
              <a:avLst/>
              <a:gdLst/>
              <a:ahLst/>
              <a:cxnLst/>
              <a:rect l="l" t="t" r="r" b="b"/>
              <a:pathLst>
                <a:path w="813" h="1440" extrusionOk="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9"/>
            <p:cNvSpPr/>
            <p:nvPr/>
          </p:nvSpPr>
          <p:spPr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l" t="t" r="r" b="b"/>
              <a:pathLst>
                <a:path w="324" h="117" extrusionOk="0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9"/>
            <p:cNvSpPr/>
            <p:nvPr/>
          </p:nvSpPr>
          <p:spPr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9"/>
            <p:cNvSpPr/>
            <p:nvPr/>
          </p:nvSpPr>
          <p:spPr>
            <a:xfrm>
              <a:off x="1120775" y="0"/>
              <a:ext cx="3676651" cy="6843712"/>
            </a:xfrm>
            <a:custGeom>
              <a:avLst/>
              <a:gdLst/>
              <a:ahLst/>
              <a:cxnLst/>
              <a:rect l="l" t="t" r="r" b="b"/>
              <a:pathLst>
                <a:path w="774" h="1440" extrusionOk="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9"/>
            <p:cNvSpPr/>
            <p:nvPr/>
          </p:nvSpPr>
          <p:spPr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l" t="t" r="r" b="b"/>
              <a:pathLst>
                <a:path w="203" h="77" extrusionOk="0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9"/>
            <p:cNvSpPr/>
            <p:nvPr/>
          </p:nvSpPr>
          <p:spPr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l" t="t" r="r" b="b"/>
              <a:pathLst>
                <a:path w="351" h="332" extrusionOk="0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9"/>
            <p:cNvSpPr/>
            <p:nvPr/>
          </p:nvSpPr>
          <p:spPr>
            <a:xfrm>
              <a:off x="1001713" y="0"/>
              <a:ext cx="3621089" cy="6843712"/>
            </a:xfrm>
            <a:custGeom>
              <a:avLst/>
              <a:gdLst/>
              <a:ahLst/>
              <a:cxnLst/>
              <a:rect l="l" t="t" r="r" b="b"/>
              <a:pathLst>
                <a:path w="762" h="1440" extrusionOk="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9"/>
            <p:cNvSpPr/>
            <p:nvPr/>
          </p:nvSpPr>
          <p:spPr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l" t="t" r="r" b="b"/>
              <a:pathLst>
                <a:path w="140" h="54" extrusionOk="0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9"/>
            <p:cNvSpPr/>
            <p:nvPr/>
          </p:nvSpPr>
          <p:spPr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l" t="t" r="r" b="b"/>
              <a:pathLst>
                <a:path w="321" h="302" extrusionOk="0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9"/>
            <p:cNvSpPr/>
            <p:nvPr/>
          </p:nvSpPr>
          <p:spPr>
            <a:xfrm>
              <a:off x="1001713" y="0"/>
              <a:ext cx="3244849" cy="6843712"/>
            </a:xfrm>
            <a:custGeom>
              <a:avLst/>
              <a:gdLst/>
              <a:ahLst/>
              <a:cxnLst/>
              <a:rect l="l" t="t" r="r" b="b"/>
              <a:pathLst>
                <a:path w="683" h="1440" extrusionOk="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9"/>
            <p:cNvSpPr/>
            <p:nvPr/>
          </p:nvSpPr>
          <p:spPr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l" t="t" r="r" b="b"/>
              <a:pathLst>
                <a:path w="287" h="279" extrusionOk="0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9"/>
            <p:cNvSpPr/>
            <p:nvPr/>
          </p:nvSpPr>
          <p:spPr>
            <a:xfrm>
              <a:off x="889000" y="0"/>
              <a:ext cx="3230563" cy="6843712"/>
            </a:xfrm>
            <a:custGeom>
              <a:avLst/>
              <a:gdLst/>
              <a:ahLst/>
              <a:cxnLst/>
              <a:rect l="l" t="t" r="r" b="b"/>
              <a:pathLst>
                <a:path w="680" h="1440" extrusionOk="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9"/>
            <p:cNvSpPr/>
            <p:nvPr/>
          </p:nvSpPr>
          <p:spPr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l" t="t" r="r" b="b"/>
              <a:pathLst>
                <a:path w="250" h="242" extrusionOk="0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9"/>
            <p:cNvSpPr/>
            <p:nvPr/>
          </p:nvSpPr>
          <p:spPr>
            <a:xfrm>
              <a:off x="484188" y="0"/>
              <a:ext cx="3421064" cy="6843712"/>
            </a:xfrm>
            <a:custGeom>
              <a:avLst/>
              <a:gdLst/>
              <a:ahLst/>
              <a:cxnLst/>
              <a:rect l="l" t="t" r="r" b="b"/>
              <a:pathLst>
                <a:path w="720" h="1440" extrusionOk="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9"/>
            <p:cNvSpPr/>
            <p:nvPr/>
          </p:nvSpPr>
          <p:spPr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l" t="t" r="r" b="b"/>
              <a:pathLst>
                <a:path w="185" h="167" extrusionOk="0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9"/>
            <p:cNvSpPr/>
            <p:nvPr/>
          </p:nvSpPr>
          <p:spPr>
            <a:xfrm>
              <a:off x="598488" y="0"/>
              <a:ext cx="2717799" cy="6843712"/>
            </a:xfrm>
            <a:custGeom>
              <a:avLst/>
              <a:gdLst/>
              <a:ahLst/>
              <a:cxnLst/>
              <a:rect l="l" t="t" r="r" b="b"/>
              <a:pathLst>
                <a:path w="572" h="1440" extrusionOk="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 cmpd="sng">
              <a:solidFill>
                <a:schemeClr val="lt1">
                  <a:alpha val="200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9"/>
            <p:cNvSpPr/>
            <p:nvPr/>
          </p:nvSpPr>
          <p:spPr>
            <a:xfrm>
              <a:off x="261938" y="0"/>
              <a:ext cx="2944812" cy="6843712"/>
            </a:xfrm>
            <a:custGeom>
              <a:avLst/>
              <a:gdLst/>
              <a:ahLst/>
              <a:cxnLst/>
              <a:rect l="l" t="t" r="r" b="b"/>
              <a:pathLst>
                <a:path w="620" h="1440" extrusionOk="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lg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9"/>
            <p:cNvSpPr/>
            <p:nvPr/>
          </p:nvSpPr>
          <p:spPr>
            <a:xfrm>
              <a:off x="-417513" y="0"/>
              <a:ext cx="2403475" cy="6843712"/>
            </a:xfrm>
            <a:custGeom>
              <a:avLst/>
              <a:gdLst/>
              <a:ahLst/>
              <a:cxnLst/>
              <a:rect l="l" t="t" r="r" b="b"/>
              <a:pathLst>
                <a:path w="506" h="1440" extrusionOk="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9"/>
            <p:cNvSpPr/>
            <p:nvPr/>
          </p:nvSpPr>
          <p:spPr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l" t="t" r="r" b="b"/>
              <a:pathLst>
                <a:path w="373" h="673" extrusionOk="0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9"/>
            <p:cNvSpPr/>
            <p:nvPr/>
          </p:nvSpPr>
          <p:spPr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l" t="t" r="r" b="b"/>
              <a:pathLst>
                <a:path w="45" h="174" extrusionOk="0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9"/>
            <p:cNvSpPr/>
            <p:nvPr/>
          </p:nvSpPr>
          <p:spPr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l" t="t" r="r" b="b"/>
              <a:pathLst>
                <a:path w="329" h="469" extrusionOk="0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2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3" name="Google Shape;643;p49"/>
          <p:cNvGrpSpPr/>
          <p:nvPr/>
        </p:nvGrpSpPr>
        <p:grpSpPr>
          <a:xfrm>
            <a:off x="800144" y="1699589"/>
            <a:ext cx="3674592" cy="3470421"/>
            <a:chOff x="697883" y="1816768"/>
            <a:chExt cx="3674592" cy="3470421"/>
          </a:xfrm>
        </p:grpSpPr>
        <p:sp>
          <p:nvSpPr>
            <p:cNvPr id="644" name="Google Shape;644;p49"/>
            <p:cNvSpPr/>
            <p:nvPr/>
          </p:nvSpPr>
          <p:spPr>
            <a:xfrm>
              <a:off x="697883" y="1816768"/>
              <a:ext cx="3674400" cy="502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9"/>
            <p:cNvSpPr/>
            <p:nvPr/>
          </p:nvSpPr>
          <p:spPr>
            <a:xfrm rot="10800000">
              <a:off x="2380312" y="5014789"/>
              <a:ext cx="315900" cy="27240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9"/>
            <p:cNvSpPr/>
            <p:nvPr/>
          </p:nvSpPr>
          <p:spPr>
            <a:xfrm>
              <a:off x="704075" y="2392840"/>
              <a:ext cx="3668400" cy="2624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7" name="Google Shape;647;p49"/>
          <p:cNvSpPr/>
          <p:nvPr/>
        </p:nvSpPr>
        <p:spPr>
          <a:xfrm>
            <a:off x="-1" y="-521131"/>
            <a:ext cx="12193200" cy="7390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grpSp>
        <p:nvGrpSpPr>
          <p:cNvPr id="648" name="Google Shape;648;p49"/>
          <p:cNvGrpSpPr/>
          <p:nvPr/>
        </p:nvGrpSpPr>
        <p:grpSpPr>
          <a:xfrm>
            <a:off x="-329674" y="-59376"/>
            <a:ext cx="12515851" cy="6923799"/>
            <a:chOff x="-329674" y="-51881"/>
            <a:chExt cx="12515851" cy="6923799"/>
          </a:xfrm>
        </p:grpSpPr>
        <p:sp>
          <p:nvSpPr>
            <p:cNvPr id="649" name="Google Shape;649;p49"/>
            <p:cNvSpPr/>
            <p:nvPr/>
          </p:nvSpPr>
          <p:spPr>
            <a:xfrm>
              <a:off x="-329674" y="1298404"/>
              <a:ext cx="9702801" cy="5573511"/>
            </a:xfrm>
            <a:custGeom>
              <a:avLst/>
              <a:gdLst/>
              <a:ahLst/>
              <a:cxnLst/>
              <a:rect l="l" t="t" r="r" b="b"/>
              <a:pathLst>
                <a:path w="2038" h="1169" extrusionOk="0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9"/>
            <p:cNvSpPr/>
            <p:nvPr/>
          </p:nvSpPr>
          <p:spPr>
            <a:xfrm>
              <a:off x="670451" y="2018236"/>
              <a:ext cx="7373937" cy="4848891"/>
            </a:xfrm>
            <a:custGeom>
              <a:avLst/>
              <a:gdLst/>
              <a:ahLst/>
              <a:cxnLst/>
              <a:rect l="l" t="t" r="r" b="b"/>
              <a:pathLst>
                <a:path w="1549" h="1017" extrusionOk="0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9"/>
            <p:cNvSpPr/>
            <p:nvPr/>
          </p:nvSpPr>
          <p:spPr>
            <a:xfrm>
              <a:off x="251351" y="1788400"/>
              <a:ext cx="8035927" cy="5083517"/>
            </a:xfrm>
            <a:custGeom>
              <a:avLst/>
              <a:gdLst/>
              <a:ahLst/>
              <a:cxnLst/>
              <a:rect l="l" t="t" r="r" b="b"/>
              <a:pathLst>
                <a:path w="1688" h="1066" extrusionOk="0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9"/>
            <p:cNvSpPr/>
            <p:nvPr/>
          </p:nvSpPr>
          <p:spPr>
            <a:xfrm>
              <a:off x="-1061" y="549842"/>
              <a:ext cx="10334622" cy="6322076"/>
            </a:xfrm>
            <a:custGeom>
              <a:avLst/>
              <a:gdLst/>
              <a:ahLst/>
              <a:cxnLst/>
              <a:rect l="l" t="t" r="r" b="b"/>
              <a:pathLst>
                <a:path w="2171" h="1326" extrusionOk="0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9"/>
            <p:cNvSpPr/>
            <p:nvPr/>
          </p:nvSpPr>
          <p:spPr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l" t="t" r="r" b="b"/>
              <a:pathLst>
                <a:path w="106" h="143" extrusionOk="0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9"/>
            <p:cNvSpPr/>
            <p:nvPr/>
          </p:nvSpPr>
          <p:spPr>
            <a:xfrm>
              <a:off x="-1061" y="-51881"/>
              <a:ext cx="11091860" cy="6923797"/>
            </a:xfrm>
            <a:custGeom>
              <a:avLst/>
              <a:gdLst/>
              <a:ahLst/>
              <a:cxnLst/>
              <a:rect l="l" t="t" r="r" b="b"/>
              <a:pathLst>
                <a:path w="2330" h="1452" extrusionOk="0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49"/>
            <p:cNvSpPr/>
            <p:nvPr/>
          </p:nvSpPr>
          <p:spPr>
            <a:xfrm>
              <a:off x="5426601" y="5579"/>
              <a:ext cx="5788026" cy="6847185"/>
            </a:xfrm>
            <a:custGeom>
              <a:avLst/>
              <a:gdLst/>
              <a:ahLst/>
              <a:cxnLst/>
              <a:rect l="l" t="t" r="r" b="b"/>
              <a:pathLst>
                <a:path w="1216" h="1436" extrusionOk="0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9"/>
            <p:cNvSpPr/>
            <p:nvPr/>
          </p:nvSpPr>
          <p:spPr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l" t="t" r="r" b="b"/>
              <a:pathLst>
                <a:path w="222" h="129" extrusionOk="0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9"/>
            <p:cNvSpPr/>
            <p:nvPr/>
          </p:nvSpPr>
          <p:spPr>
            <a:xfrm>
              <a:off x="5821889" y="5579"/>
              <a:ext cx="5587999" cy="6866338"/>
            </a:xfrm>
            <a:custGeom>
              <a:avLst/>
              <a:gdLst/>
              <a:ahLst/>
              <a:cxnLst/>
              <a:rect l="l" t="t" r="r" b="b"/>
              <a:pathLst>
                <a:path w="1174" h="1440" extrusionOk="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9"/>
            <p:cNvSpPr/>
            <p:nvPr/>
          </p:nvSpPr>
          <p:spPr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l" t="t" r="r" b="b"/>
              <a:pathLst>
                <a:path w="125" h="74" extrusionOk="0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9"/>
            <p:cNvSpPr/>
            <p:nvPr/>
          </p:nvSpPr>
          <p:spPr>
            <a:xfrm>
              <a:off x="6012389" y="5579"/>
              <a:ext cx="5497514" cy="6866338"/>
            </a:xfrm>
            <a:custGeom>
              <a:avLst/>
              <a:gdLst/>
              <a:ahLst/>
              <a:cxnLst/>
              <a:rect l="l" t="t" r="r" b="b"/>
              <a:pathLst>
                <a:path w="1155" h="1440" extrusionOk="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chemeClr val="lt1">
                  <a:alpha val="349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9"/>
            <p:cNvSpPr/>
            <p:nvPr/>
          </p:nvSpPr>
          <p:spPr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l" t="t" r="r" b="b"/>
              <a:pathLst>
                <a:path w="75" h="45" extrusionOk="0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 cmpd="sng">
              <a:solidFill>
                <a:schemeClr val="lt1">
                  <a:alpha val="34900"/>
                </a:schemeClr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9"/>
            <p:cNvSpPr/>
            <p:nvPr/>
          </p:nvSpPr>
          <p:spPr>
            <a:xfrm>
              <a:off x="6210826" y="790"/>
              <a:ext cx="5522914" cy="6871128"/>
            </a:xfrm>
            <a:custGeom>
              <a:avLst/>
              <a:gdLst/>
              <a:ahLst/>
              <a:cxnLst/>
              <a:rect l="l" t="t" r="r" b="b"/>
              <a:pathLst>
                <a:path w="1160" h="1441" extrusionOk="0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9"/>
            <p:cNvSpPr/>
            <p:nvPr/>
          </p:nvSpPr>
          <p:spPr>
            <a:xfrm>
              <a:off x="6463239" y="5579"/>
              <a:ext cx="5413376" cy="6866338"/>
            </a:xfrm>
            <a:custGeom>
              <a:avLst/>
              <a:gdLst/>
              <a:ahLst/>
              <a:cxnLst/>
              <a:rect l="l" t="t" r="r" b="b"/>
              <a:pathLst>
                <a:path w="1137" h="1440" extrusionOk="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9"/>
            <p:cNvSpPr/>
            <p:nvPr/>
          </p:nvSpPr>
          <p:spPr>
            <a:xfrm>
              <a:off x="6877576" y="5579"/>
              <a:ext cx="5037138" cy="6861551"/>
            </a:xfrm>
            <a:custGeom>
              <a:avLst/>
              <a:gdLst/>
              <a:ahLst/>
              <a:cxnLst/>
              <a:rect l="l" t="t" r="r" b="b"/>
              <a:pathLst>
                <a:path w="1058" h="1439" extrusionOk="0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9"/>
            <p:cNvSpPr/>
            <p:nvPr/>
          </p:nvSpPr>
          <p:spPr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l" t="t" r="r" b="b"/>
              <a:pathLst>
                <a:path w="718" h="575" extrusionOk="0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9"/>
            <p:cNvSpPr/>
            <p:nvPr/>
          </p:nvSpPr>
          <p:spPr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l" t="t" r="r" b="b"/>
              <a:pathLst>
                <a:path w="620" h="536" extrusionOk="0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9"/>
            <p:cNvSpPr/>
            <p:nvPr/>
          </p:nvSpPr>
          <p:spPr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l" t="t" r="r" b="b"/>
              <a:pathLst>
                <a:path w="455" h="285" extrusionOk="0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9"/>
            <p:cNvSpPr/>
            <p:nvPr/>
          </p:nvSpPr>
          <p:spPr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l" t="t" r="r" b="b"/>
              <a:pathLst>
                <a:path w="188" h="112" extrusionOk="0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 cmpd="sng">
              <a:solidFill>
                <a:schemeClr val="lt1">
                  <a:alpha val="349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8" name="Google Shape;668;p49"/>
          <p:cNvSpPr txBox="1">
            <a:spLocks noGrp="1"/>
          </p:cNvSpPr>
          <p:nvPr>
            <p:ph type="title"/>
          </p:nvPr>
        </p:nvSpPr>
        <p:spPr>
          <a:xfrm>
            <a:off x="252775" y="-168325"/>
            <a:ext cx="10771200" cy="14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>
                <a:solidFill>
                  <a:srgbClr val="FFF2CC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ПРОЕКТИРАМЕ С 3D MOДЕЛИТЕ НА</a:t>
            </a:r>
            <a:endParaRPr sz="3600" b="1">
              <a:solidFill>
                <a:srgbClr val="FFF2C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endParaRPr sz="36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69" name="Google Shape;66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2513" y="2138363"/>
            <a:ext cx="5934075" cy="471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" y="2138375"/>
            <a:ext cx="6226342" cy="471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08252" y="870549"/>
            <a:ext cx="6060250" cy="95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50"/>
          <p:cNvSpPr txBox="1">
            <a:spLocks noGrp="1"/>
          </p:cNvSpPr>
          <p:nvPr>
            <p:ph type="title"/>
          </p:nvPr>
        </p:nvSpPr>
        <p:spPr>
          <a:xfrm>
            <a:off x="214875" y="1350300"/>
            <a:ext cx="4535700" cy="38712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228600" tIns="228600" rIns="22860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omic Sans MS"/>
                <a:ea typeface="Comic Sans MS"/>
                <a:cs typeface="Comic Sans MS"/>
                <a:sym typeface="Comic Sans MS"/>
              </a:rPr>
              <a:t>Б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78" name="Google Shape;678;p50"/>
          <p:cNvSpPr txBox="1">
            <a:spLocks noGrp="1"/>
          </p:cNvSpPr>
          <p:nvPr>
            <p:ph type="body" idx="1"/>
          </p:nvPr>
        </p:nvSpPr>
        <p:spPr>
          <a:xfrm>
            <a:off x="5109983" y="802809"/>
            <a:ext cx="6275100" cy="525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50"/>
          <p:cNvSpPr txBox="1">
            <a:spLocks noGrp="1"/>
          </p:cNvSpPr>
          <p:nvPr>
            <p:ph type="body" idx="2"/>
          </p:nvPr>
        </p:nvSpPr>
        <p:spPr>
          <a:xfrm>
            <a:off x="-244652" y="2102050"/>
            <a:ext cx="4535700" cy="122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НАШИТЕ</a:t>
            </a:r>
            <a:endParaRPr sz="4000" b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БЕЛИ  ДЪСКИ</a:t>
            </a:r>
            <a:r>
              <a:rPr lang="en-US" sz="3900"/>
              <a:t>Б</a:t>
            </a:r>
            <a:endParaRPr sz="3900"/>
          </a:p>
        </p:txBody>
      </p:sp>
      <p:pic>
        <p:nvPicPr>
          <p:cNvPr id="680" name="Google Shape;680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1388" y="981075"/>
            <a:ext cx="6772275" cy="489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11913" y="1506900"/>
            <a:ext cx="5671225" cy="37146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51"/>
          <p:cNvSpPr txBox="1">
            <a:spLocks noGrp="1"/>
          </p:cNvSpPr>
          <p:nvPr>
            <p:ph type="title"/>
          </p:nvPr>
        </p:nvSpPr>
        <p:spPr>
          <a:xfrm>
            <a:off x="161175" y="1492200"/>
            <a:ext cx="4535700" cy="38712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228600" tIns="228600" rIns="22860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omic Sans MS"/>
                <a:ea typeface="Comic Sans MS"/>
                <a:cs typeface="Comic Sans MS"/>
                <a:sym typeface="Comic Sans MS"/>
              </a:rPr>
              <a:t>Б</a:t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88" name="Google Shape;688;p51"/>
          <p:cNvSpPr txBox="1">
            <a:spLocks noGrp="1"/>
          </p:cNvSpPr>
          <p:nvPr>
            <p:ph type="body" idx="1"/>
          </p:nvPr>
        </p:nvSpPr>
        <p:spPr>
          <a:xfrm>
            <a:off x="5109983" y="802809"/>
            <a:ext cx="6275100" cy="525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51"/>
          <p:cNvSpPr txBox="1">
            <a:spLocks noGrp="1"/>
          </p:cNvSpPr>
          <p:nvPr>
            <p:ph type="body" idx="2"/>
          </p:nvPr>
        </p:nvSpPr>
        <p:spPr>
          <a:xfrm>
            <a:off x="-244652" y="2102050"/>
            <a:ext cx="4535700" cy="122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НАШИТЕ</a:t>
            </a:r>
            <a:endParaRPr sz="4000" b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 БЕЛИ  ДЪСКИ</a:t>
            </a:r>
            <a:r>
              <a:rPr lang="en-US" sz="3900"/>
              <a:t>Б</a:t>
            </a:r>
            <a:endParaRPr sz="3900"/>
          </a:p>
        </p:txBody>
      </p:sp>
      <p:pic>
        <p:nvPicPr>
          <p:cNvPr id="690" name="Google Shape;690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1388" y="981075"/>
            <a:ext cx="6772275" cy="4895850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51"/>
          <p:cNvSpPr txBox="1"/>
          <p:nvPr/>
        </p:nvSpPr>
        <p:spPr>
          <a:xfrm>
            <a:off x="161175" y="5716500"/>
            <a:ext cx="9783900" cy="11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u="sng">
                <a:solidFill>
                  <a:srgbClr val="A2C4C9"/>
                </a:solidFill>
                <a:hlinkClick r:id="rId4"/>
              </a:rPr>
              <a:t>http://ivytechnoweb.net/free-whiteboards/?fbclid=IwAR0DXdz3cO_s1Vm8Rl_HYSwmRBZX439pN2mzDFncBXKZlv8rKq3devmsi5M#Whiteboardfox</a:t>
            </a:r>
            <a:endParaRPr sz="2100" u="sng">
              <a:solidFill>
                <a:srgbClr val="A2C4C9"/>
              </a:solidFill>
            </a:endParaRPr>
          </a:p>
        </p:txBody>
      </p:sp>
      <p:pic>
        <p:nvPicPr>
          <p:cNvPr id="692" name="Google Shape;692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71423" y="1424850"/>
            <a:ext cx="2660826" cy="189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63975" y="3323350"/>
            <a:ext cx="5188076" cy="22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5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7575" y="1551288"/>
            <a:ext cx="2010700" cy="164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0" name="Google Shape;700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1175" y="362625"/>
            <a:ext cx="8164675" cy="586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5" name="Google Shape;705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25" y="2059200"/>
            <a:ext cx="6233925" cy="4727175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53"/>
          <p:cNvSpPr txBox="1"/>
          <p:nvPr/>
        </p:nvSpPr>
        <p:spPr>
          <a:xfrm>
            <a:off x="2388302" y="170302"/>
            <a:ext cx="9705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 b="1">
                <a:solidFill>
                  <a:srgbClr val="A4C2F4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ПРОЕКТИ ПО МАТЕМАТИКА</a:t>
            </a:r>
            <a:endParaRPr sz="4100" b="1">
              <a:solidFill>
                <a:srgbClr val="A4C2F4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07" name="Google Shape;707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4813" y="911120"/>
            <a:ext cx="5765701" cy="4153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70300"/>
            <a:ext cx="1754400" cy="175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44825" y="4455650"/>
            <a:ext cx="5765700" cy="2217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54"/>
          <p:cNvSpPr txBox="1">
            <a:spLocks noGrp="1"/>
          </p:cNvSpPr>
          <p:nvPr>
            <p:ph type="title"/>
          </p:nvPr>
        </p:nvSpPr>
        <p:spPr>
          <a:xfrm>
            <a:off x="-805775" y="290875"/>
            <a:ext cx="11712900" cy="8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Trebuchet MS"/>
              <a:buNone/>
            </a:pPr>
            <a:r>
              <a:rPr lang="en-US" sz="4400" b="1">
                <a:solidFill>
                  <a:srgbClr val="CC4125"/>
                </a:solidFill>
                <a:latin typeface="Comic Sans MS"/>
                <a:ea typeface="Comic Sans MS"/>
                <a:cs typeface="Comic Sans MS"/>
                <a:sym typeface="Comic Sans MS"/>
              </a:rPr>
              <a:t>ПРОЕКТИ ПО ПСИХОЛОГИЯ</a:t>
            </a:r>
            <a:endParaRPr sz="4400" b="1">
              <a:solidFill>
                <a:srgbClr val="CC412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15" name="Google Shape;715;p54"/>
          <p:cNvSpPr txBox="1">
            <a:spLocks noGrp="1"/>
          </p:cNvSpPr>
          <p:nvPr>
            <p:ph type="body" idx="2"/>
          </p:nvPr>
        </p:nvSpPr>
        <p:spPr>
          <a:xfrm>
            <a:off x="319835" y="2040274"/>
            <a:ext cx="4037100" cy="4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Noto Sans Symbols"/>
              <a:buNone/>
            </a:pPr>
            <a:endParaRPr/>
          </a:p>
        </p:txBody>
      </p:sp>
      <p:pic>
        <p:nvPicPr>
          <p:cNvPr id="716" name="Google Shape;71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03250"/>
            <a:ext cx="6661025" cy="501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1025" y="1334275"/>
            <a:ext cx="5530974" cy="539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45625" y="-12"/>
            <a:ext cx="1346375" cy="129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8"/>
          <p:cNvSpPr txBox="1">
            <a:spLocks noGrp="1"/>
          </p:cNvSpPr>
          <p:nvPr>
            <p:ph type="ctrTitle"/>
          </p:nvPr>
        </p:nvSpPr>
        <p:spPr>
          <a:xfrm>
            <a:off x="-2199450" y="4673475"/>
            <a:ext cx="11313600" cy="1705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НЕОБХОДИМОСТ ОТ ДИСТАНЦИОННО ОБУЧЕНИЕ</a:t>
            </a:r>
            <a:endParaRPr/>
          </a:p>
        </p:txBody>
      </p:sp>
      <p:pic>
        <p:nvPicPr>
          <p:cNvPr id="273" name="Google Shape;27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9275" y="143250"/>
            <a:ext cx="6078900" cy="342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46299">
            <a:off x="7709550" y="1137275"/>
            <a:ext cx="4056164" cy="22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FBFBF"/>
            </a:gs>
            <a:gs pos="100000">
              <a:srgbClr val="737373"/>
            </a:gs>
          </a:gsLst>
          <a:lin ang="5400012" scaled="0"/>
        </a:grad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" name="Google Shape;72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475" y="429300"/>
            <a:ext cx="8649999" cy="625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2000" y="0"/>
            <a:ext cx="8649999" cy="6253300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55"/>
          <p:cNvSpPr txBox="1"/>
          <p:nvPr/>
        </p:nvSpPr>
        <p:spPr>
          <a:xfrm>
            <a:off x="4207225" y="778900"/>
            <a:ext cx="7627800" cy="11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rgbClr val="98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НАШЕТО ПОСЛАНИЕ</a:t>
            </a:r>
            <a:endParaRPr sz="5000" b="1">
              <a:solidFill>
                <a:srgbClr val="98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27" name="Google Shape;727;p55"/>
          <p:cNvSpPr txBox="1"/>
          <p:nvPr/>
        </p:nvSpPr>
        <p:spPr>
          <a:xfrm>
            <a:off x="3201775" y="2792800"/>
            <a:ext cx="7806300" cy="3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50" b="1">
                <a:solidFill>
                  <a:srgbClr val="666666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4250" b="1">
                <a:solidFill>
                  <a:srgbClr val="666666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"Великото изкуство</a:t>
            </a:r>
            <a:endParaRPr sz="4250" b="1">
              <a:solidFill>
                <a:srgbClr val="666666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50" b="1">
                <a:solidFill>
                  <a:srgbClr val="666666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да се научи много е</a:t>
            </a:r>
            <a:endParaRPr sz="4250" b="1">
              <a:solidFill>
                <a:srgbClr val="666666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50" b="1">
                <a:solidFill>
                  <a:srgbClr val="666666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да се започне с малко."</a:t>
            </a:r>
            <a:endParaRPr sz="4250" b="1">
              <a:solidFill>
                <a:srgbClr val="666666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50" b="1" i="1">
                <a:solidFill>
                  <a:srgbClr val="666666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Джон Лок</a:t>
            </a:r>
            <a:endParaRPr sz="4600" b="1">
              <a:solidFill>
                <a:srgbClr val="66666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28" name="Google Shape;728;p55"/>
          <p:cNvSpPr/>
          <p:nvPr/>
        </p:nvSpPr>
        <p:spPr>
          <a:xfrm>
            <a:off x="89525" y="3421725"/>
            <a:ext cx="2703900" cy="1235400"/>
          </a:xfrm>
          <a:prstGeom prst="curvedRightArrow">
            <a:avLst>
              <a:gd name="adj1" fmla="val 25000"/>
              <a:gd name="adj2" fmla="val 49133"/>
              <a:gd name="adj3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FFFF00"/>
              </a:highlight>
            </a:endParaRPr>
          </a:p>
        </p:txBody>
      </p:sp>
      <p:pic>
        <p:nvPicPr>
          <p:cNvPr id="729" name="Google Shape;729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4010950" cy="269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56"/>
          <p:cNvSpPr txBox="1">
            <a:spLocks noGrp="1"/>
          </p:cNvSpPr>
          <p:nvPr>
            <p:ph type="title"/>
          </p:nvPr>
        </p:nvSpPr>
        <p:spPr>
          <a:xfrm>
            <a:off x="319823" y="326750"/>
            <a:ext cx="8105400" cy="16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Trebuchet MS"/>
              <a:buNone/>
            </a:pPr>
            <a:r>
              <a:rPr lang="en-US" sz="4400" b="1">
                <a:latin typeface="Comic Sans MS"/>
                <a:ea typeface="Comic Sans MS"/>
                <a:cs typeface="Comic Sans MS"/>
                <a:sym typeface="Comic Sans MS"/>
              </a:rPr>
              <a:t>ПРОЕКТИ ПО ФИЗИКА</a:t>
            </a:r>
            <a:endParaRPr sz="4400"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35" name="Google Shape;735;p56"/>
          <p:cNvSpPr txBox="1">
            <a:spLocks noGrp="1"/>
          </p:cNvSpPr>
          <p:nvPr>
            <p:ph type="body" idx="2"/>
          </p:nvPr>
        </p:nvSpPr>
        <p:spPr>
          <a:xfrm>
            <a:off x="319835" y="1968649"/>
            <a:ext cx="4037100" cy="4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Noto Sans Symbols"/>
              <a:buNone/>
            </a:pPr>
            <a:endParaRPr/>
          </a:p>
        </p:txBody>
      </p:sp>
      <p:pic>
        <p:nvPicPr>
          <p:cNvPr id="736" name="Google Shape;736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775" y="179050"/>
            <a:ext cx="11710526" cy="651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57"/>
          <p:cNvSpPr txBox="1">
            <a:spLocks noGrp="1"/>
          </p:cNvSpPr>
          <p:nvPr>
            <p:ph type="title"/>
          </p:nvPr>
        </p:nvSpPr>
        <p:spPr>
          <a:xfrm>
            <a:off x="319823" y="326750"/>
            <a:ext cx="8105400" cy="16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Trebuchet MS"/>
              <a:buNone/>
            </a:pPr>
            <a:r>
              <a:rPr lang="en-US" sz="4400" b="1">
                <a:latin typeface="Comic Sans MS"/>
                <a:ea typeface="Comic Sans MS"/>
                <a:cs typeface="Comic Sans MS"/>
                <a:sym typeface="Comic Sans MS"/>
              </a:rPr>
              <a:t>ПРОЕКТИ ПО ФИЗИКА</a:t>
            </a:r>
            <a:endParaRPr sz="4400"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42" name="Google Shape;742;p57"/>
          <p:cNvSpPr txBox="1">
            <a:spLocks noGrp="1"/>
          </p:cNvSpPr>
          <p:nvPr>
            <p:ph type="body" idx="2"/>
          </p:nvPr>
        </p:nvSpPr>
        <p:spPr>
          <a:xfrm>
            <a:off x="718660" y="1968649"/>
            <a:ext cx="4037100" cy="4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Noto Sans Symbols"/>
              <a:buNone/>
            </a:pPr>
            <a:endParaRPr/>
          </a:p>
        </p:txBody>
      </p:sp>
      <p:sp>
        <p:nvSpPr>
          <p:cNvPr id="743" name="Google Shape;743;p57"/>
          <p:cNvSpPr txBox="1"/>
          <p:nvPr/>
        </p:nvSpPr>
        <p:spPr>
          <a:xfrm>
            <a:off x="1435350" y="326750"/>
            <a:ext cx="9568200" cy="11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 b="1">
                <a:solidFill>
                  <a:srgbClr val="CC4125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МЕНТОРИ И МЕДИАТОРИ</a:t>
            </a:r>
            <a:endParaRPr sz="5500" b="1">
              <a:solidFill>
                <a:srgbClr val="CC4125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44" name="Google Shape;744;p57"/>
          <p:cNvSpPr txBox="1"/>
          <p:nvPr/>
        </p:nvSpPr>
        <p:spPr>
          <a:xfrm>
            <a:off x="718650" y="1560500"/>
            <a:ext cx="11001600" cy="11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Comic Sans MS"/>
                <a:ea typeface="Comic Sans MS"/>
                <a:cs typeface="Comic Sans MS"/>
                <a:sym typeface="Comic Sans MS"/>
              </a:rPr>
              <a:t>Юлия Илчева, учител по математика и физика</a:t>
            </a:r>
            <a:endParaRPr sz="3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Comic Sans MS"/>
                <a:ea typeface="Comic Sans MS"/>
                <a:cs typeface="Comic Sans MS"/>
                <a:sym typeface="Comic Sans MS"/>
              </a:rPr>
              <a:t>Диана Петрова, психолог</a:t>
            </a:r>
            <a:endParaRPr sz="3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latin typeface="Comic Sans MS"/>
                <a:ea typeface="Comic Sans MS"/>
                <a:cs typeface="Comic Sans MS"/>
                <a:sym typeface="Comic Sans MS"/>
              </a:rPr>
              <a:t>Татяна Божанова, учител по английски език</a:t>
            </a:r>
            <a:endParaRPr sz="3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5725" y="2766675"/>
            <a:ext cx="7467600" cy="36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9"/>
          <p:cNvSpPr txBox="1"/>
          <p:nvPr/>
        </p:nvSpPr>
        <p:spPr>
          <a:xfrm>
            <a:off x="-1969650" y="393925"/>
            <a:ext cx="100812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ДИСТАНЦИОННО ОБУЧЕНИЕ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900" y="0"/>
            <a:ext cx="7183851" cy="5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0"/>
          <p:cNvSpPr txBox="1"/>
          <p:nvPr/>
        </p:nvSpPr>
        <p:spPr>
          <a:xfrm>
            <a:off x="411850" y="5550850"/>
            <a:ext cx="9783900" cy="11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6 ОУ “Граф Игнатиев”</a:t>
            </a:r>
            <a:endParaRPr sz="50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9" name="Google Shape;289;p30"/>
          <p:cNvSpPr txBox="1"/>
          <p:nvPr/>
        </p:nvSpPr>
        <p:spPr>
          <a:xfrm rot="-1414089">
            <a:off x="4603326" y="1457083"/>
            <a:ext cx="7603549" cy="151264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НЕОБХОДИМОСТ ОТ ПРИСПОСОБЯВАНЕ</a:t>
            </a:r>
            <a:endParaRPr sz="5000" b="1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" name="Google Shape;294;p3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95" name="Google Shape;295;p3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6" name="Google Shape;296;p3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97" name="Google Shape;297;p31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298" name="Google Shape;298;p31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9" name="Google Shape;299;p3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1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585">
                <a:alpha val="69803"/>
              </a:srgbClr>
            </a:solidFill>
            <a:ln>
              <a:noFill/>
            </a:ln>
          </p:spPr>
        </p:sp>
        <p:sp>
          <p:nvSpPr>
            <p:cNvPr id="301" name="Google Shape;301;p31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EAEAEA">
                <a:alpha val="69803"/>
              </a:srgbClr>
            </a:solidFill>
            <a:ln>
              <a:noFill/>
            </a:ln>
          </p:spPr>
        </p:sp>
        <p:sp>
          <p:nvSpPr>
            <p:cNvPr id="302" name="Google Shape;302;p31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03" name="Google Shape;303;p3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1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5" name="Google Shape;305;p31"/>
          <p:cNvSpPr txBox="1">
            <a:spLocks noGrp="1"/>
          </p:cNvSpPr>
          <p:nvPr>
            <p:ph type="title"/>
          </p:nvPr>
        </p:nvSpPr>
        <p:spPr>
          <a:xfrm>
            <a:off x="476648" y="358900"/>
            <a:ext cx="109647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600">
                <a:latin typeface="Comic Sans MS"/>
                <a:ea typeface="Comic Sans MS"/>
                <a:cs typeface="Comic Sans MS"/>
                <a:sym typeface="Comic Sans MS"/>
              </a:rPr>
              <a:t>На екран вместо в класна стая</a:t>
            </a:r>
            <a:endParaRPr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06" name="Google Shape;306;p31"/>
          <p:cNvSpPr/>
          <p:nvPr/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" name="Google Shape;307;p31" descr="A large white building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r="3990"/>
          <a:stretch/>
        </p:blipFill>
        <p:spPr>
          <a:xfrm>
            <a:off x="9367725" y="15175"/>
            <a:ext cx="2933400" cy="22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3838" y="1482850"/>
            <a:ext cx="6858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17800" y="2248575"/>
            <a:ext cx="2796950" cy="22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35950" y="4607150"/>
            <a:ext cx="2796950" cy="22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32"/>
          <p:cNvGrpSpPr/>
          <p:nvPr/>
        </p:nvGrpSpPr>
        <p:grpSpPr>
          <a:xfrm>
            <a:off x="0" y="-8467"/>
            <a:ext cx="12192133" cy="6866580"/>
            <a:chOff x="0" y="-8467"/>
            <a:chExt cx="12192133" cy="6866580"/>
          </a:xfrm>
        </p:grpSpPr>
        <p:cxnSp>
          <p:nvCxnSpPr>
            <p:cNvPr id="316" name="Google Shape;316;p32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7" name="Google Shape;317;p32"/>
            <p:cNvCxnSpPr/>
            <p:nvPr/>
          </p:nvCxnSpPr>
          <p:spPr>
            <a:xfrm flipH="1">
              <a:off x="7425125" y="3681413"/>
              <a:ext cx="4763700" cy="31767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18" name="Google Shape;318;p32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0"/>
              </a:schemeClr>
            </a:solidFill>
            <a:ln>
              <a:noFill/>
            </a:ln>
          </p:spPr>
        </p:sp>
        <p:sp>
          <p:nvSpPr>
            <p:cNvPr id="319" name="Google Shape;319;p32"/>
            <p:cNvSpPr/>
            <p:nvPr/>
          </p:nvSpPr>
          <p:spPr>
            <a:xfrm>
              <a:off x="9603442" y="-8467"/>
              <a:ext cx="258617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20" name="Google Shape;320;p32"/>
            <p:cNvSpPr/>
            <p:nvPr/>
          </p:nvSpPr>
          <p:spPr>
            <a:xfrm>
              <a:off x="8932333" y="3048000"/>
              <a:ext cx="3259800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2"/>
            <p:cNvSpPr/>
            <p:nvPr/>
          </p:nvSpPr>
          <p:spPr>
            <a:xfrm>
              <a:off x="9334500" y="-8467"/>
              <a:ext cx="2850868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585">
                <a:alpha val="69800"/>
              </a:srgbClr>
            </a:solidFill>
            <a:ln>
              <a:noFill/>
            </a:ln>
          </p:spPr>
        </p:sp>
        <p:sp>
          <p:nvSpPr>
            <p:cNvPr id="322" name="Google Shape;322;p32"/>
            <p:cNvSpPr/>
            <p:nvPr/>
          </p:nvSpPr>
          <p:spPr>
            <a:xfrm>
              <a:off x="10898730" y="-8467"/>
              <a:ext cx="1290094" cy="6858000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EAEAEA">
                <a:alpha val="69800"/>
              </a:srgbClr>
            </a:solidFill>
            <a:ln>
              <a:noFill/>
            </a:ln>
          </p:spPr>
        </p:sp>
        <p:sp>
          <p:nvSpPr>
            <p:cNvPr id="323" name="Google Shape;323;p32"/>
            <p:cNvSpPr/>
            <p:nvPr/>
          </p:nvSpPr>
          <p:spPr>
            <a:xfrm>
              <a:off x="10938999" y="-8467"/>
              <a:ext cx="1249825" cy="6858000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9"/>
              </a:schemeClr>
            </a:solidFill>
            <a:ln>
              <a:noFill/>
            </a:ln>
          </p:spPr>
        </p:sp>
        <p:sp>
          <p:nvSpPr>
            <p:cNvPr id="324" name="Google Shape;324;p32"/>
            <p:cNvSpPr/>
            <p:nvPr/>
          </p:nvSpPr>
          <p:spPr>
            <a:xfrm>
              <a:off x="10371666" y="3589867"/>
              <a:ext cx="1817100" cy="32682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2"/>
            <p:cNvSpPr/>
            <p:nvPr/>
          </p:nvSpPr>
          <p:spPr>
            <a:xfrm>
              <a:off x="0" y="4013200"/>
              <a:ext cx="448800" cy="28449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6" name="Google Shape;326;p32"/>
          <p:cNvSpPr txBox="1">
            <a:spLocks noGrp="1"/>
          </p:cNvSpPr>
          <p:nvPr>
            <p:ph type="title"/>
          </p:nvPr>
        </p:nvSpPr>
        <p:spPr>
          <a:xfrm>
            <a:off x="906373" y="341000"/>
            <a:ext cx="109647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600">
                <a:latin typeface="Comic Sans MS"/>
                <a:ea typeface="Comic Sans MS"/>
                <a:cs typeface="Comic Sans MS"/>
                <a:sym typeface="Comic Sans MS"/>
              </a:rPr>
              <a:t>НОВИТЕ ПРЕДИЗВИКАТЕЛСТВА</a:t>
            </a:r>
            <a:endParaRPr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27" name="Google Shape;327;p32"/>
          <p:cNvSpPr/>
          <p:nvPr/>
        </p:nvSpPr>
        <p:spPr>
          <a:xfrm>
            <a:off x="0" y="4013201"/>
            <a:ext cx="476700" cy="28449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2"/>
          <p:cNvSpPr txBox="1"/>
          <p:nvPr/>
        </p:nvSpPr>
        <p:spPr>
          <a:xfrm>
            <a:off x="555075" y="1929000"/>
            <a:ext cx="115137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19812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120"/>
              <a:buFont typeface="Noto Sans Symbols"/>
              <a:buChar char="➢"/>
            </a:pPr>
            <a:r>
              <a:rPr lang="en-US" sz="3400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rPr>
              <a:t>Дистанционното обучение ни изненада</a:t>
            </a:r>
            <a:endParaRPr sz="3400">
              <a:solidFill>
                <a:srgbClr val="FEFEFE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rPr>
              <a:t>с нови начини на учене</a:t>
            </a:r>
            <a:endParaRPr sz="3400">
              <a:solidFill>
                <a:srgbClr val="FEFEFE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rPr>
              <a:t>с нови методи за изпълняване на училищни проекти</a:t>
            </a:r>
            <a:endParaRPr sz="3400">
              <a:solidFill>
                <a:srgbClr val="FEFEFE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FEFEFE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FEFEFE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rPr>
              <a:t> Липсата на стандартните средства за писане, </a:t>
            </a:r>
            <a:r>
              <a:rPr lang="en-US" sz="3400">
                <a:latin typeface="Trebuchet MS"/>
                <a:ea typeface="Trebuchet MS"/>
                <a:cs typeface="Trebuchet MS"/>
                <a:sym typeface="Trebuchet MS"/>
              </a:rPr>
              <a:t>четене</a:t>
            </a:r>
            <a:r>
              <a:rPr lang="en-US" sz="3400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rPr>
              <a:t>, смятане, рисуване и физическа активност не  прекъснаха нашето ученическо ежедневие.</a:t>
            </a:r>
            <a:endParaRPr sz="3400"/>
          </a:p>
        </p:txBody>
      </p:sp>
      <p:sp>
        <p:nvSpPr>
          <p:cNvPr id="329" name="Google Shape;329;p32"/>
          <p:cNvSpPr/>
          <p:nvPr/>
        </p:nvSpPr>
        <p:spPr>
          <a:xfrm>
            <a:off x="841575" y="2614275"/>
            <a:ext cx="698400" cy="465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2"/>
          <p:cNvSpPr/>
          <p:nvPr/>
        </p:nvSpPr>
        <p:spPr>
          <a:xfrm>
            <a:off x="841575" y="3079875"/>
            <a:ext cx="698400" cy="465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33"/>
          <p:cNvGrpSpPr/>
          <p:nvPr/>
        </p:nvGrpSpPr>
        <p:grpSpPr>
          <a:xfrm>
            <a:off x="0" y="-8467"/>
            <a:ext cx="12192133" cy="6866580"/>
            <a:chOff x="0" y="-8467"/>
            <a:chExt cx="12192133" cy="6866580"/>
          </a:xfrm>
        </p:grpSpPr>
        <p:cxnSp>
          <p:nvCxnSpPr>
            <p:cNvPr id="336" name="Google Shape;336;p3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7" name="Google Shape;337;p33"/>
            <p:cNvCxnSpPr/>
            <p:nvPr/>
          </p:nvCxnSpPr>
          <p:spPr>
            <a:xfrm flipH="1">
              <a:off x="7425125" y="3681413"/>
              <a:ext cx="4763700" cy="31767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38" name="Google Shape;338;p3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0"/>
              </a:schemeClr>
            </a:solidFill>
            <a:ln>
              <a:noFill/>
            </a:ln>
          </p:spPr>
        </p:sp>
        <p:sp>
          <p:nvSpPr>
            <p:cNvPr id="339" name="Google Shape;339;p33"/>
            <p:cNvSpPr/>
            <p:nvPr/>
          </p:nvSpPr>
          <p:spPr>
            <a:xfrm>
              <a:off x="9603442" y="-8467"/>
              <a:ext cx="258617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40" name="Google Shape;340;p33"/>
            <p:cNvSpPr/>
            <p:nvPr/>
          </p:nvSpPr>
          <p:spPr>
            <a:xfrm>
              <a:off x="8932333" y="3048000"/>
              <a:ext cx="3259800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3"/>
            <p:cNvSpPr/>
            <p:nvPr/>
          </p:nvSpPr>
          <p:spPr>
            <a:xfrm>
              <a:off x="9334500" y="-8467"/>
              <a:ext cx="2850868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585">
                <a:alpha val="69800"/>
              </a:srgbClr>
            </a:solidFill>
            <a:ln>
              <a:noFill/>
            </a:ln>
          </p:spPr>
        </p:sp>
        <p:sp>
          <p:nvSpPr>
            <p:cNvPr id="342" name="Google Shape;342;p33"/>
            <p:cNvSpPr/>
            <p:nvPr/>
          </p:nvSpPr>
          <p:spPr>
            <a:xfrm>
              <a:off x="10898730" y="-8467"/>
              <a:ext cx="1290094" cy="6858000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EAEAEA">
                <a:alpha val="69800"/>
              </a:srgbClr>
            </a:solidFill>
            <a:ln>
              <a:noFill/>
            </a:ln>
          </p:spPr>
        </p:sp>
        <p:sp>
          <p:nvSpPr>
            <p:cNvPr id="343" name="Google Shape;343;p33"/>
            <p:cNvSpPr/>
            <p:nvPr/>
          </p:nvSpPr>
          <p:spPr>
            <a:xfrm>
              <a:off x="10938999" y="-8467"/>
              <a:ext cx="1249825" cy="6858000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9"/>
              </a:schemeClr>
            </a:solidFill>
            <a:ln>
              <a:noFill/>
            </a:ln>
          </p:spPr>
        </p:sp>
        <p:sp>
          <p:nvSpPr>
            <p:cNvPr id="344" name="Google Shape;344;p33"/>
            <p:cNvSpPr/>
            <p:nvPr/>
          </p:nvSpPr>
          <p:spPr>
            <a:xfrm>
              <a:off x="10371666" y="3589867"/>
              <a:ext cx="1817100" cy="32682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3"/>
            <p:cNvSpPr/>
            <p:nvPr/>
          </p:nvSpPr>
          <p:spPr>
            <a:xfrm>
              <a:off x="0" y="4013200"/>
              <a:ext cx="448800" cy="28449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6" name="Google Shape;346;p33"/>
          <p:cNvSpPr txBox="1">
            <a:spLocks noGrp="1"/>
          </p:cNvSpPr>
          <p:nvPr>
            <p:ph type="title"/>
          </p:nvPr>
        </p:nvSpPr>
        <p:spPr>
          <a:xfrm>
            <a:off x="405073" y="409650"/>
            <a:ext cx="109647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800">
                <a:solidFill>
                  <a:srgbClr val="A2C4C9"/>
                </a:solidFill>
                <a:latin typeface="Comic Sans MS"/>
                <a:ea typeface="Comic Sans MS"/>
                <a:cs typeface="Comic Sans MS"/>
                <a:sym typeface="Comic Sans MS"/>
              </a:rPr>
              <a:t>Време …</a:t>
            </a:r>
            <a:endParaRPr sz="4800">
              <a:solidFill>
                <a:srgbClr val="A2C4C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800">
                <a:solidFill>
                  <a:srgbClr val="A2C4C9"/>
                </a:solidFill>
                <a:latin typeface="Comic Sans MS"/>
                <a:ea typeface="Comic Sans MS"/>
                <a:cs typeface="Comic Sans MS"/>
                <a:sym typeface="Comic Sans MS"/>
              </a:rPr>
              <a:t>за нови места …</a:t>
            </a:r>
            <a:endParaRPr sz="4800">
              <a:solidFill>
                <a:srgbClr val="A2C4C9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800">
                <a:solidFill>
                  <a:srgbClr val="A2C4C9"/>
                </a:solidFill>
                <a:latin typeface="Comic Sans MS"/>
                <a:ea typeface="Comic Sans MS"/>
                <a:cs typeface="Comic Sans MS"/>
                <a:sym typeface="Comic Sans MS"/>
              </a:rPr>
              <a:t>и преживявания ...</a:t>
            </a:r>
            <a:endParaRPr sz="4800">
              <a:solidFill>
                <a:srgbClr val="A2C4C9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47" name="Google Shape;347;p33"/>
          <p:cNvSpPr/>
          <p:nvPr/>
        </p:nvSpPr>
        <p:spPr>
          <a:xfrm>
            <a:off x="0" y="4013201"/>
            <a:ext cx="476700" cy="28449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3"/>
          <p:cNvSpPr txBox="1">
            <a:spLocks noGrp="1"/>
          </p:cNvSpPr>
          <p:nvPr>
            <p:ph type="title"/>
          </p:nvPr>
        </p:nvSpPr>
        <p:spPr>
          <a:xfrm>
            <a:off x="476698" y="3082075"/>
            <a:ext cx="109647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300" i="1">
                <a:latin typeface="Verdana"/>
                <a:ea typeface="Verdana"/>
                <a:cs typeface="Verdana"/>
                <a:sym typeface="Verdana"/>
              </a:rPr>
              <a:t>Сега не му е времето да мислиш за нещата, които ти липсват.</a:t>
            </a:r>
            <a:endParaRPr sz="4300" i="1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300" i="1">
                <a:latin typeface="Verdana"/>
                <a:ea typeface="Verdana"/>
                <a:cs typeface="Verdana"/>
                <a:sym typeface="Verdana"/>
              </a:rPr>
              <a:t>Помисли какво можеш да направиш с това, което имаш под ръка.</a:t>
            </a:r>
            <a:endParaRPr sz="4300" i="1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300">
                <a:latin typeface="Verdana"/>
                <a:ea typeface="Verdana"/>
                <a:cs typeface="Verdana"/>
                <a:sym typeface="Verdana"/>
              </a:rPr>
              <a:t>Ърнест Хемингуей</a:t>
            </a:r>
            <a:endParaRPr sz="43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9" name="Google Shape;349;p33"/>
          <p:cNvSpPr/>
          <p:nvPr/>
        </p:nvSpPr>
        <p:spPr>
          <a:xfrm>
            <a:off x="7663200" y="573000"/>
            <a:ext cx="4118400" cy="21330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4" name="Google Shape;354;p34"/>
          <p:cNvGrpSpPr/>
          <p:nvPr/>
        </p:nvGrpSpPr>
        <p:grpSpPr>
          <a:xfrm>
            <a:off x="0" y="-8467"/>
            <a:ext cx="12192133" cy="6866580"/>
            <a:chOff x="0" y="-8467"/>
            <a:chExt cx="12192133" cy="6866580"/>
          </a:xfrm>
        </p:grpSpPr>
        <p:cxnSp>
          <p:nvCxnSpPr>
            <p:cNvPr id="355" name="Google Shape;355;p34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6" name="Google Shape;356;p34"/>
            <p:cNvCxnSpPr/>
            <p:nvPr/>
          </p:nvCxnSpPr>
          <p:spPr>
            <a:xfrm flipH="1">
              <a:off x="7425125" y="3681413"/>
              <a:ext cx="4763700" cy="31767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57" name="Google Shape;357;p34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0"/>
              </a:schemeClr>
            </a:solidFill>
            <a:ln>
              <a:noFill/>
            </a:ln>
          </p:spPr>
        </p:sp>
        <p:sp>
          <p:nvSpPr>
            <p:cNvPr id="358" name="Google Shape;358;p34"/>
            <p:cNvSpPr/>
            <p:nvPr/>
          </p:nvSpPr>
          <p:spPr>
            <a:xfrm>
              <a:off x="9603442" y="-8467"/>
              <a:ext cx="258617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59" name="Google Shape;359;p34"/>
            <p:cNvSpPr/>
            <p:nvPr/>
          </p:nvSpPr>
          <p:spPr>
            <a:xfrm>
              <a:off x="8932333" y="3048000"/>
              <a:ext cx="3259800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4"/>
            <p:cNvSpPr/>
            <p:nvPr/>
          </p:nvSpPr>
          <p:spPr>
            <a:xfrm>
              <a:off x="9334500" y="-8467"/>
              <a:ext cx="2850868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8585">
                <a:alpha val="69800"/>
              </a:srgbClr>
            </a:solidFill>
            <a:ln>
              <a:noFill/>
            </a:ln>
          </p:spPr>
        </p:sp>
        <p:sp>
          <p:nvSpPr>
            <p:cNvPr id="361" name="Google Shape;361;p34"/>
            <p:cNvSpPr/>
            <p:nvPr/>
          </p:nvSpPr>
          <p:spPr>
            <a:xfrm>
              <a:off x="10898730" y="-8467"/>
              <a:ext cx="1290094" cy="6858000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EAEAEA">
                <a:alpha val="69800"/>
              </a:srgbClr>
            </a:solidFill>
            <a:ln>
              <a:noFill/>
            </a:ln>
          </p:spPr>
        </p:sp>
        <p:sp>
          <p:nvSpPr>
            <p:cNvPr id="362" name="Google Shape;362;p34"/>
            <p:cNvSpPr/>
            <p:nvPr/>
          </p:nvSpPr>
          <p:spPr>
            <a:xfrm>
              <a:off x="10938999" y="-8467"/>
              <a:ext cx="1249825" cy="6858000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9"/>
              </a:schemeClr>
            </a:solidFill>
            <a:ln>
              <a:noFill/>
            </a:ln>
          </p:spPr>
        </p:sp>
        <p:sp>
          <p:nvSpPr>
            <p:cNvPr id="363" name="Google Shape;363;p34"/>
            <p:cNvSpPr/>
            <p:nvPr/>
          </p:nvSpPr>
          <p:spPr>
            <a:xfrm>
              <a:off x="10371666" y="3589867"/>
              <a:ext cx="1817100" cy="32682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4"/>
            <p:cNvSpPr/>
            <p:nvPr/>
          </p:nvSpPr>
          <p:spPr>
            <a:xfrm>
              <a:off x="0" y="4013200"/>
              <a:ext cx="448800" cy="28449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" name="Google Shape;365;p34"/>
          <p:cNvSpPr txBox="1">
            <a:spLocks noGrp="1"/>
          </p:cNvSpPr>
          <p:nvPr>
            <p:ph type="title"/>
          </p:nvPr>
        </p:nvSpPr>
        <p:spPr>
          <a:xfrm>
            <a:off x="273485" y="269375"/>
            <a:ext cx="10964700" cy="13209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600">
                <a:latin typeface="Comic Sans MS"/>
                <a:ea typeface="Comic Sans MS"/>
                <a:cs typeface="Comic Sans MS"/>
                <a:sym typeface="Comic Sans MS"/>
              </a:rPr>
              <a:t>НАШИТЕ   </a:t>
            </a:r>
            <a:r>
              <a:rPr lang="en-US" sz="46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Ц</a:t>
            </a:r>
            <a:r>
              <a:rPr lang="en-US" sz="4600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В</a:t>
            </a:r>
            <a:r>
              <a:rPr lang="en-US" sz="46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Е</a:t>
            </a:r>
            <a:r>
              <a:rPr lang="en-US" sz="4600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Т</a:t>
            </a:r>
            <a:r>
              <a:rPr lang="en-US" sz="4600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Н</a:t>
            </a:r>
            <a:r>
              <a:rPr lang="en-US" sz="4600">
                <a:solidFill>
                  <a:srgbClr val="C27BA0"/>
                </a:solidFill>
                <a:latin typeface="Comic Sans MS"/>
                <a:ea typeface="Comic Sans MS"/>
                <a:cs typeface="Comic Sans MS"/>
                <a:sym typeface="Comic Sans MS"/>
              </a:rPr>
              <a:t>И   </a:t>
            </a:r>
            <a:r>
              <a:rPr lang="en-US" sz="4600">
                <a:latin typeface="Comic Sans MS"/>
                <a:ea typeface="Comic Sans MS"/>
                <a:cs typeface="Comic Sans MS"/>
                <a:sym typeface="Comic Sans MS"/>
              </a:rPr>
              <a:t>ПРОЕКТИ</a:t>
            </a:r>
            <a:endParaRPr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6" name="Google Shape;366;p34"/>
          <p:cNvSpPr/>
          <p:nvPr/>
        </p:nvSpPr>
        <p:spPr>
          <a:xfrm>
            <a:off x="0" y="4013201"/>
            <a:ext cx="476700" cy="28449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34"/>
          <p:cNvSpPr txBox="1"/>
          <p:nvPr/>
        </p:nvSpPr>
        <p:spPr>
          <a:xfrm>
            <a:off x="678413" y="5241650"/>
            <a:ext cx="115137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sz="4600">
                <a:solidFill>
                  <a:schemeClr val="accent1"/>
                </a:solidFill>
                <a:latin typeface="Comic Sans MS"/>
                <a:ea typeface="Comic Sans MS"/>
                <a:cs typeface="Comic Sans MS"/>
                <a:sym typeface="Comic Sans MS"/>
              </a:rPr>
              <a:t>РАЗЧУПВАТ  СТАТУКВОТО</a:t>
            </a:r>
            <a:endParaRPr/>
          </a:p>
        </p:txBody>
      </p:sp>
      <p:pic>
        <p:nvPicPr>
          <p:cNvPr id="368" name="Google Shape;36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0625" y="1996675"/>
            <a:ext cx="5556275" cy="26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elestial">
  <a:themeElements>
    <a:clrScheme name="Celestial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adison">
  <a:themeElements>
    <a:clrScheme name="Madison">
      <a:dk1>
        <a:srgbClr val="000000"/>
      </a:dk1>
      <a:lt1>
        <a:srgbClr val="FFFFFF"/>
      </a:lt1>
      <a:dk2>
        <a:srgbClr val="2D251F"/>
      </a:dk2>
      <a:lt2>
        <a:srgbClr val="FAE9C5"/>
      </a:lt2>
      <a:accent1>
        <a:srgbClr val="ED3846"/>
      </a:accent1>
      <a:accent2>
        <a:srgbClr val="F87184"/>
      </a:accent2>
      <a:accent3>
        <a:srgbClr val="EC9DA9"/>
      </a:accent3>
      <a:accent4>
        <a:srgbClr val="ECC190"/>
      </a:accent4>
      <a:accent5>
        <a:srgbClr val="FFB268"/>
      </a:accent5>
      <a:accent6>
        <a:srgbClr val="F98657"/>
      </a:accent6>
      <a:hlink>
        <a:srgbClr val="B97669"/>
      </a:hlink>
      <a:folHlink>
        <a:srgbClr val="9E948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tlas">
  <a:themeElements>
    <a:clrScheme name="Atlas">
      <a:dk1>
        <a:srgbClr val="000000"/>
      </a:dk1>
      <a:lt1>
        <a:srgbClr val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357</Words>
  <Application>Microsoft Office PowerPoint</Application>
  <PresentationFormat>По избор</PresentationFormat>
  <Paragraphs>128</Paragraphs>
  <Slides>32</Slides>
  <Notes>32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Заглавия на слайдовете</vt:lpstr>
      </vt:variant>
      <vt:variant>
        <vt:i4>32</vt:i4>
      </vt:variant>
    </vt:vector>
  </HeadingPairs>
  <TitlesOfParts>
    <vt:vector size="44" baseType="lpstr">
      <vt:lpstr>Arial</vt:lpstr>
      <vt:lpstr>Noto Sans Symbols</vt:lpstr>
      <vt:lpstr>Lobster</vt:lpstr>
      <vt:lpstr>Comic Sans MS</vt:lpstr>
      <vt:lpstr>Verdana</vt:lpstr>
      <vt:lpstr>Calibri</vt:lpstr>
      <vt:lpstr>Rockwell</vt:lpstr>
      <vt:lpstr>Trebuchet MS</vt:lpstr>
      <vt:lpstr>Facet</vt:lpstr>
      <vt:lpstr>Celestial</vt:lpstr>
      <vt:lpstr>Madison</vt:lpstr>
      <vt:lpstr>Atlas</vt:lpstr>
      <vt:lpstr>в периода на дистанционно обучение</vt:lpstr>
      <vt:lpstr>ПАНДЕМИЯТА COVID 19</vt:lpstr>
      <vt:lpstr>НЕОБХОДИМОСТ ОТ ДИСТАНЦИОННО ОБУЧЕНИЕ</vt:lpstr>
      <vt:lpstr>Презентация на PowerPoint</vt:lpstr>
      <vt:lpstr>Презентация на PowerPoint</vt:lpstr>
      <vt:lpstr>На екран вместо в класна стая</vt:lpstr>
      <vt:lpstr>НОВИТЕ ПРЕДИЗВИКАТЕЛСТВА</vt:lpstr>
      <vt:lpstr>Време … за нови места … и преживявания ...</vt:lpstr>
      <vt:lpstr>НАШИТЕ   ЦВЕТНИ   ПРОЕКТИ</vt:lpstr>
      <vt:lpstr>ПРОЕКТ  ПО ИЗОБРАЗИТЕЛНО ИЗКУСТВО</vt:lpstr>
      <vt:lpstr>Презентация на PowerPoint</vt:lpstr>
      <vt:lpstr>Презентация на PowerPoint</vt:lpstr>
      <vt:lpstr>Презентация на PowerPoint</vt:lpstr>
      <vt:lpstr>МАРС  ЧЕРВЕНА ПЛАНЕТА ЗЕМЕН ТИП РАЗРЕДЕНА АТМОСФЕРА</vt:lpstr>
      <vt:lpstr>ПРОЕКТ ПО ХИМИЯ   </vt:lpstr>
      <vt:lpstr>           ИНТЕЛЕКТУАЛНИ КАРТИ И МРЕЖОВИ МОДЕЛИ</vt:lpstr>
      <vt:lpstr>НАШИТЕ НОВИ ДИГИТАЛНИ УМЕНИЯ</vt:lpstr>
      <vt:lpstr>Изобразително изкуство</vt:lpstr>
      <vt:lpstr>Презентация на PowerPoint</vt:lpstr>
      <vt:lpstr>Забележителности и туризъм   Румъния привлича туристи с красивите си замъци.  Най-известен е замъкът Бран в Трансилвания поради асоциациата му с литературния герой граф Дракула. </vt:lpstr>
      <vt:lpstr>Велико Търново – от величествената крепост Царевец  ПРОЕКТ ПО ИСТОРИЯ</vt:lpstr>
      <vt:lpstr>ENGLISH  PROJECT</vt:lpstr>
      <vt:lpstr>УСПЕШНО РАБОТИМ С ПРОГРАМАТА </vt:lpstr>
      <vt:lpstr>ПРОЕКТИРАМЕ С 3D MOДЕЛИТЕ НА </vt:lpstr>
      <vt:lpstr>Б</vt:lpstr>
      <vt:lpstr>Б</vt:lpstr>
      <vt:lpstr>Презентация на PowerPoint</vt:lpstr>
      <vt:lpstr>Презентация на PowerPoint</vt:lpstr>
      <vt:lpstr>ПРОЕКТИ ПО ПСИХОЛОГИЯ</vt:lpstr>
      <vt:lpstr>Презентация на PowerPoint</vt:lpstr>
      <vt:lpstr>ПРОЕКТИ ПО ФИЗИКА</vt:lpstr>
      <vt:lpstr>ПРОЕКТИ ПО ФИЗИКА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периода на дистанционно обучение</dc:title>
  <dc:creator>Megy</dc:creator>
  <cp:lastModifiedBy>home</cp:lastModifiedBy>
  <cp:revision>2</cp:revision>
  <dcterms:modified xsi:type="dcterms:W3CDTF">2020-05-03T06:57:18Z</dcterms:modified>
</cp:coreProperties>
</file>