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94" r:id="rId3"/>
    <p:sldId id="301" r:id="rId4"/>
    <p:sldId id="319" r:id="rId5"/>
    <p:sldId id="317" r:id="rId6"/>
    <p:sldId id="293" r:id="rId7"/>
    <p:sldId id="303" r:id="rId8"/>
    <p:sldId id="295" r:id="rId9"/>
    <p:sldId id="273" r:id="rId10"/>
    <p:sldId id="267" r:id="rId11"/>
    <p:sldId id="297" r:id="rId12"/>
    <p:sldId id="296" r:id="rId13"/>
    <p:sldId id="299" r:id="rId14"/>
    <p:sldId id="289" r:id="rId15"/>
    <p:sldId id="298" r:id="rId16"/>
    <p:sldId id="305" r:id="rId17"/>
    <p:sldId id="307" r:id="rId18"/>
    <p:sldId id="316" r:id="rId19"/>
    <p:sldId id="308" r:id="rId20"/>
    <p:sldId id="290" r:id="rId21"/>
    <p:sldId id="304" r:id="rId22"/>
    <p:sldId id="314" r:id="rId23"/>
    <p:sldId id="306" r:id="rId24"/>
    <p:sldId id="271" r:id="rId25"/>
    <p:sldId id="291" r:id="rId26"/>
    <p:sldId id="310" r:id="rId27"/>
    <p:sldId id="312" r:id="rId28"/>
    <p:sldId id="292" r:id="rId29"/>
    <p:sldId id="274" r:id="rId30"/>
    <p:sldId id="275" r:id="rId31"/>
    <p:sldId id="284" r:id="rId32"/>
    <p:sldId id="315" r:id="rId33"/>
    <p:sldId id="283" r:id="rId34"/>
    <p:sldId id="257" r:id="rId3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7" d="100"/>
          <a:sy n="87" d="100"/>
        </p:scale>
        <p:origin x="135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3C825-64E6-4810-95E4-F1440EC0EF00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78518-D9B6-44D5-B105-2347C658861E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8198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78518-D9B6-44D5-B105-2347C658861E}" type="slidenum">
              <a:rPr lang="bg-BG" smtClean="0"/>
              <a:pPr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849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подзаглавията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Щракнете, за да редактирате стила на заглавието в образеца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1D584-60DE-4ECF-9441-178AE34D1382}" type="datetimeFigureOut">
              <a:rPr lang="bg-BG" smtClean="0"/>
              <a:pPr/>
              <a:t>28.3.2024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229D-7B02-4E54-94BF-F9716D4AC2BD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10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7.png"/><Relationship Id="rId7" Type="http://schemas.openxmlformats.org/officeDocument/2006/relationships/image" Target="../media/image6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1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4783"/>
            <a:ext cx="936104" cy="10006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149758"/>
            <a:ext cx="9181650" cy="3953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96552" y="1672816"/>
            <a:ext cx="10086545" cy="46805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6522" y="1609552"/>
            <a:ext cx="4981634" cy="3235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6241" y="1272462"/>
            <a:ext cx="6556128" cy="43114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0867" y="3771256"/>
            <a:ext cx="3103133" cy="3139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2095" y="855429"/>
            <a:ext cx="835224" cy="798645"/>
          </a:xfrm>
          <a:prstGeom prst="rect">
            <a:avLst/>
          </a:prstGeom>
        </p:spPr>
      </p:pic>
      <p:pic>
        <p:nvPicPr>
          <p:cNvPr id="2" name="Междучасие lyric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 rot="339525">
            <a:off x="346369" y="624348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02312" y="1218412"/>
            <a:ext cx="8501122" cy="27146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       Нашите учениците се обучават със съвременни средства и интерактивни методи на преподаване. </a:t>
            </a:r>
          </a:p>
          <a:p>
            <a:pPr algn="just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       Изучаването на английски език започва още от първи клас, а училището ни е част от Асоциацията на Кеймбридж училищата в България.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9147" y="4797152"/>
            <a:ext cx="178758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255431"/>
            <a:ext cx="7242676" cy="8413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84531"/>
            <a:ext cx="3871885" cy="21734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0841" y="3140967"/>
            <a:ext cx="4127622" cy="37306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7017" y="3347292"/>
            <a:ext cx="4643438" cy="301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47292"/>
            <a:ext cx="4537017" cy="300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323528" y="7647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</a:pPr>
            <a:r>
              <a:rPr lang="bg-BG" dirty="0"/>
              <a:t>        </a:t>
            </a:r>
          </a:p>
          <a:p>
            <a:pPr algn="just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       Децата ни работят с удоволствие в  компютърната зала, където опознават виртуалния свят.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116632"/>
            <a:ext cx="7242676" cy="841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4643438" cy="344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355085"/>
            <a:ext cx="4500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5443374"/>
            <a:ext cx="2598269" cy="1406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-108520" y="5122893"/>
            <a:ext cx="8229600" cy="3454393"/>
          </a:xfrm>
        </p:spPr>
        <p:txBody>
          <a:bodyPr/>
          <a:lstStyle/>
          <a:p>
            <a:pPr algn="ctr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Библиотеката ги привлича  с интересни и увлекателни детски книжки.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100" y="260818"/>
            <a:ext cx="7242676" cy="841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1762" y="1029984"/>
            <a:ext cx="4572000" cy="30461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2076" y="4102606"/>
            <a:ext cx="4143372" cy="2755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395" y="4142230"/>
            <a:ext cx="4143404" cy="27249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Картина 1">
            <a:extLst>
              <a:ext uri="{FF2B5EF4-FFF2-40B4-BE49-F238E27FC236}">
                <a16:creationId xmlns:a16="http://schemas.microsoft.com/office/drawing/2014/main" id="{E4CADCCC-BFF0-2233-BBCD-E2735AE36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209571"/>
            <a:ext cx="7242676" cy="841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Контейнер за съдържание 5"/>
          <p:cNvSpPr txBox="1">
            <a:spLocks/>
          </p:cNvSpPr>
          <p:nvPr/>
        </p:nvSpPr>
        <p:spPr>
          <a:xfrm>
            <a:off x="539552" y="1196752"/>
            <a:ext cx="8001056" cy="314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lang="bg-BG" sz="3200" dirty="0">
                <a:solidFill>
                  <a:schemeClr val="accent3">
                    <a:lumMod val="50000"/>
                  </a:schemeClr>
                </a:solidFill>
              </a:rPr>
              <a:t>С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портуваме</a:t>
            </a:r>
            <a:r>
              <a:rPr kumimoji="0" lang="bg-BG" sz="3200" b="0" i="0" u="none" strike="noStrike" kern="120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провеждаме нашите празници</a:t>
            </a:r>
            <a:r>
              <a:rPr kumimoji="0" lang="bg-BG" sz="3200" b="0" i="0" u="none" strike="noStrike" kern="120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големите ни спортни </a:t>
            </a:r>
            <a:r>
              <a:rPr kumimoji="0" lang="bg-BG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площадки</a:t>
            </a: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, a</a:t>
            </a:r>
            <a:r>
              <a:rPr kumimoji="0" lang="bg-BG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bg-BG" sz="3200" b="0" i="0" u="none" strike="noStrike" kern="120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д</a:t>
            </a: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вата физкултурни салона играем през  студените зимни дни.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g-BG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224" y="188640"/>
            <a:ext cx="7242676" cy="8413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480380"/>
            <a:ext cx="6253883" cy="3231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038" y="1124744"/>
            <a:ext cx="4143372" cy="27383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48418"/>
            <a:ext cx="4089726" cy="2714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249" y="4041574"/>
            <a:ext cx="3790949" cy="24914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5241" y="3963682"/>
            <a:ext cx="4000501" cy="26472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608" y="194167"/>
            <a:ext cx="7242676" cy="841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044" y="543859"/>
            <a:ext cx="8003232" cy="1325562"/>
          </a:xfrm>
        </p:spPr>
        <p:txBody>
          <a:bodyPr>
            <a:normAutofit/>
          </a:bodyPr>
          <a:lstStyle/>
          <a:p>
            <a:r>
              <a:rPr lang="bg-BG" sz="3600" dirty="0">
                <a:solidFill>
                  <a:schemeClr val="accent3">
                    <a:lumMod val="50000"/>
                  </a:schemeClr>
                </a:solidFill>
              </a:rPr>
              <a:t>Спорни проекти, по които работим: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252520" cy="4525963"/>
          </a:xfrm>
        </p:spPr>
        <p:txBody>
          <a:bodyPr/>
          <a:lstStyle/>
          <a:p>
            <a:r>
              <a:rPr lang="bg-BG" dirty="0">
                <a:solidFill>
                  <a:srgbClr val="00B050"/>
                </a:solidFill>
              </a:rPr>
              <a:t>Проект по БДП </a:t>
            </a:r>
            <a:r>
              <a:rPr lang="bg-BG" dirty="0" smtClean="0">
                <a:solidFill>
                  <a:srgbClr val="00B050"/>
                </a:solidFill>
              </a:rPr>
              <a:t>„Готови за живота, не за изпитите“</a:t>
            </a:r>
            <a:endParaRPr lang="bg-BG" dirty="0">
              <a:solidFill>
                <a:srgbClr val="00B050"/>
              </a:solidFill>
            </a:endParaRPr>
          </a:p>
          <a:p>
            <a:r>
              <a:rPr lang="bg-BG" dirty="0">
                <a:solidFill>
                  <a:srgbClr val="00B050"/>
                </a:solidFill>
              </a:rPr>
              <a:t>НП „Заедно в изкуството и </a:t>
            </a:r>
            <a:r>
              <a:rPr lang="bg-BG" dirty="0" smtClean="0">
                <a:solidFill>
                  <a:srgbClr val="00B050"/>
                </a:solidFill>
              </a:rPr>
              <a:t>спорта</a:t>
            </a:r>
            <a:r>
              <a:rPr lang="en-US" dirty="0" smtClean="0">
                <a:solidFill>
                  <a:srgbClr val="00B050"/>
                </a:solidFill>
              </a:rPr>
              <a:t>”</a:t>
            </a:r>
            <a:r>
              <a:rPr lang="bg-BG" dirty="0" smtClean="0">
                <a:solidFill>
                  <a:srgbClr val="00B050"/>
                </a:solidFill>
              </a:rPr>
              <a:t>:</a:t>
            </a:r>
            <a:endParaRPr lang="bg-BG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380" y="3564384"/>
            <a:ext cx="4327507" cy="23042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4" y="4956806"/>
            <a:ext cx="3874790" cy="1795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66" y="2944605"/>
            <a:ext cx="3618757" cy="17719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74" y="123199"/>
            <a:ext cx="7242676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018"/>
            <a:ext cx="8229600" cy="4525963"/>
          </a:xfrm>
        </p:spPr>
        <p:txBody>
          <a:bodyPr/>
          <a:lstStyle/>
          <a:p>
            <a:r>
              <a:rPr lang="bg-BG" dirty="0">
                <a:solidFill>
                  <a:srgbClr val="00B050"/>
                </a:solidFill>
              </a:rPr>
              <a:t>МОДУЛ ИЗКУСТВА:</a:t>
            </a:r>
          </a:p>
          <a:p>
            <a:pPr marL="0" indent="0" algn="ctr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н</a:t>
            </a:r>
            <a:r>
              <a:rPr lang="bg-BG" dirty="0" smtClean="0">
                <a:solidFill>
                  <a:schemeClr val="accent3">
                    <a:lumMod val="50000"/>
                  </a:schemeClr>
                </a:solidFill>
              </a:rPr>
              <a:t>ародни </a:t>
            </a: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танци, театрално изкуство, изобразително изкуство</a:t>
            </a:r>
          </a:p>
          <a:p>
            <a:r>
              <a:rPr lang="bg-BG" dirty="0"/>
              <a:t> </a:t>
            </a:r>
            <a:r>
              <a:rPr lang="bg-BG" dirty="0">
                <a:solidFill>
                  <a:srgbClr val="00B050"/>
                </a:solidFill>
              </a:rPr>
              <a:t>МОДУЛ СПОРТ:</a:t>
            </a:r>
          </a:p>
          <a:p>
            <a:pPr marL="0" indent="0" algn="ctr">
              <a:buNone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</a:rPr>
              <a:t>баскетбол</a:t>
            </a: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, волейбол, футбол </a:t>
            </a: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8E1ED9A5-C0AD-5A87-F567-8EA4FF51D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662" y="311176"/>
            <a:ext cx="7242676" cy="841321"/>
          </a:xfrm>
          <a:prstGeom prst="rect">
            <a:avLst/>
          </a:prstGeo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4718A5EF-839E-4E25-EEF3-DBD35B6D6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367" y="4556801"/>
            <a:ext cx="4036571" cy="21547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34F0D242-E79E-3BBA-5FB6-C240FF3AF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57" y="4365104"/>
            <a:ext cx="4760154" cy="15937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818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bg-BG" dirty="0" smtClean="0"/>
              <a:t>Еразъм +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Нашето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училище е акредитирано по програма “Еразъм +” за мобилност на ученици и педагогически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кадри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:</a:t>
            </a: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2800" dirty="0" smtClean="0">
                <a:solidFill>
                  <a:srgbClr val="374151"/>
                </a:solidFill>
                <a:latin typeface="Source Sans 3"/>
              </a:rPr>
              <a:t>Социално-емоционално </a:t>
            </a:r>
            <a:r>
              <a:rPr lang="ru-RU" sz="2800" dirty="0">
                <a:solidFill>
                  <a:srgbClr val="374151"/>
                </a:solidFill>
                <a:latin typeface="Source Sans 3"/>
              </a:rPr>
              <a:t>учене и равнопоставеност в света на </a:t>
            </a:r>
            <a:r>
              <a:rPr lang="ru-RU" sz="2800" dirty="0" smtClean="0">
                <a:solidFill>
                  <a:srgbClr val="374151"/>
                </a:solidFill>
                <a:latin typeface="Source Sans 3"/>
              </a:rPr>
              <a:t>разнообразието</a:t>
            </a:r>
          </a:p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Самостоятелно учение, гражданска активност и професионално ориентиране</a:t>
            </a:r>
            <a:endParaRPr lang="bg-BG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30279"/>
            <a:ext cx="7242676" cy="8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5136397"/>
            <a:ext cx="2880320" cy="1721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944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52" y="608039"/>
            <a:ext cx="8229600" cy="1143000"/>
          </a:xfrm>
        </p:spPr>
        <p:txBody>
          <a:bodyPr/>
          <a:lstStyle/>
          <a:p>
            <a:r>
              <a:rPr lang="bg-BG" dirty="0"/>
              <a:t>Занимания по интереси: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52808"/>
            <a:ext cx="9036496" cy="4104455"/>
          </a:xfrm>
        </p:spPr>
        <p:txBody>
          <a:bodyPr>
            <a:normAutofit/>
          </a:bodyPr>
          <a:lstStyle/>
          <a:p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Клуб „Дигиталният свят“</a:t>
            </a:r>
          </a:p>
          <a:p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Клуб „Дигитална култура“ </a:t>
            </a:r>
          </a:p>
          <a:p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Клуб „ Компютърна грамотност и </a:t>
            </a:r>
            <a:r>
              <a:rPr lang="en-US" sz="3100" dirty="0">
                <a:solidFill>
                  <a:schemeClr val="accent3">
                    <a:lumMod val="50000"/>
                  </a:schemeClr>
                </a:solidFill>
              </a:rPr>
              <a:t>LEGO</a:t>
            </a:r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 роботика“</a:t>
            </a:r>
          </a:p>
          <a:p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Клуб „Млад природолюбител“</a:t>
            </a:r>
          </a:p>
          <a:p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Клуб „Екология и здравословен начин на живот“</a:t>
            </a:r>
          </a:p>
          <a:p>
            <a:r>
              <a:rPr lang="bg-BG" sz="3100" dirty="0">
                <a:solidFill>
                  <a:schemeClr val="accent3">
                    <a:lumMod val="50000"/>
                  </a:schemeClr>
                </a:solidFill>
              </a:rPr>
              <a:t>Клуб „Природата и техниката“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678F1B59-D282-2DC9-A9E8-2C3C2E579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9176"/>
            <a:ext cx="7242676" cy="8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994873"/>
            <a:ext cx="2808312" cy="1271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4994873"/>
            <a:ext cx="1798684" cy="1385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4078" y="4294745"/>
            <a:ext cx="1139922" cy="21288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0156" y="4294745"/>
            <a:ext cx="1233455" cy="2047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9655" y="5022050"/>
            <a:ext cx="1709361" cy="1070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6385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312290"/>
            <a:ext cx="6456266" cy="4328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Заглавие 1"/>
          <p:cNvSpPr>
            <a:spLocks noGrp="1"/>
          </p:cNvSpPr>
          <p:nvPr>
            <p:ph type="title"/>
          </p:nvPr>
        </p:nvSpPr>
        <p:spPr>
          <a:xfrm>
            <a:off x="30419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"Ученикът не е съд, който трябва да бъде запълнен,</a:t>
            </a:r>
            <a:br>
              <a:rPr lang="bg-BG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 а факел, който трябва да бъде запален." 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2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</a:t>
            </a:r>
            <a:r>
              <a:rPr lang="bg-BG" sz="2800" i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bg-BG" sz="2800" i="1" dirty="0" err="1">
                <a:solidFill>
                  <a:schemeClr val="accent3">
                    <a:lumMod val="50000"/>
                  </a:schemeClr>
                </a:solidFill>
              </a:rPr>
              <a:t>Плутарх</a:t>
            </a:r>
            <a:endParaRPr lang="bg-BG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90289"/>
            <a:ext cx="7239627" cy="8458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13184" y="119675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bg-BG" dirty="0"/>
              <a:t>      </a:t>
            </a: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Психологът, ресурсният </a:t>
            </a:r>
            <a:r>
              <a:rPr lang="bg-BG" dirty="0" smtClean="0">
                <a:solidFill>
                  <a:schemeClr val="accent3">
                    <a:lumMod val="50000"/>
                  </a:schemeClr>
                </a:solidFill>
              </a:rPr>
              <a:t>учител, логопедът </a:t>
            </a: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и медицинската сестра са на постоянно разположение на учениците ни.</a:t>
            </a:r>
          </a:p>
          <a:p>
            <a:endParaRPr lang="bg-BG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677" y="2852936"/>
            <a:ext cx="3564614" cy="21133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50" y="188640"/>
            <a:ext cx="7242676" cy="8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4526050"/>
            <a:ext cx="3600400" cy="20901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81791" y="3963807"/>
            <a:ext cx="2304256" cy="3214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    Ежегодно провеждаме тест за училищна готовност на всички наши бъдещи първокласници, за да дадем насоки на семействата 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157" y="3566359"/>
            <a:ext cx="4805530" cy="33249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60648"/>
            <a:ext cx="7242676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9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262" y="1268760"/>
            <a:ext cx="8229600" cy="1468760"/>
          </a:xfrm>
        </p:spPr>
        <p:txBody>
          <a:bodyPr/>
          <a:lstStyle/>
          <a:p>
            <a:pPr marL="0" indent="0" algn="ctr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Възпитаниците на 6 ОУ носят с гордост униформите си: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420888"/>
            <a:ext cx="3029300" cy="43505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420888"/>
            <a:ext cx="3029300" cy="4293096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6D20A0E0-AA8D-D3DD-21F0-657695BA4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27" y="225715"/>
            <a:ext cx="7242676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04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143000"/>
          </a:xfrm>
        </p:spPr>
        <p:txBody>
          <a:bodyPr/>
          <a:lstStyle/>
          <a:p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Извънкласни дейности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62" y="1963805"/>
            <a:ext cx="7110076" cy="25071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066" y="4289837"/>
            <a:ext cx="7292972" cy="2568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962" y="210285"/>
            <a:ext cx="7242676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35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05685" y="755817"/>
            <a:ext cx="8229600" cy="1143000"/>
          </a:xfrm>
        </p:spPr>
        <p:txBody>
          <a:bodyPr>
            <a:normAutofit/>
          </a:bodyPr>
          <a:lstStyle/>
          <a:p>
            <a:r>
              <a:rPr lang="bg-BG" sz="4000" b="1" i="1" dirty="0">
                <a:solidFill>
                  <a:schemeClr val="accent3">
                    <a:lumMod val="50000"/>
                  </a:schemeClr>
                </a:solidFill>
              </a:rPr>
              <a:t>Можем и да се забавляваме…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2509" y="1772816"/>
            <a:ext cx="9144000" cy="4525963"/>
          </a:xfrm>
        </p:spPr>
        <p:txBody>
          <a:bodyPr/>
          <a:lstStyle/>
          <a:p>
            <a:r>
              <a:rPr lang="bg-BG" sz="2800" dirty="0"/>
              <a:t>Екскурзии и зелени училища;</a:t>
            </a:r>
          </a:p>
          <a:p>
            <a:r>
              <a:rPr lang="bg-BG" sz="2800" dirty="0"/>
              <a:t>Благотворителни базари – Коледен и Великденски;</a:t>
            </a:r>
          </a:p>
          <a:p>
            <a:r>
              <a:rPr lang="bg-BG" sz="2800" dirty="0"/>
              <a:t>Посещения на опера, театър, музей.</a:t>
            </a:r>
          </a:p>
          <a:p>
            <a:pPr marL="0" indent="0">
              <a:buNone/>
            </a:pPr>
            <a:endParaRPr lang="bg-BG" dirty="0"/>
          </a:p>
        </p:txBody>
      </p:sp>
      <p:pic>
        <p:nvPicPr>
          <p:cNvPr id="29698" name="Picture 2" descr="Снимка на Латинка Парашкевов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5374" y="3249265"/>
            <a:ext cx="1857611" cy="3214709"/>
          </a:xfrm>
          <a:prstGeom prst="rect">
            <a:avLst/>
          </a:prstGeom>
          <a:noFill/>
        </p:spPr>
      </p:pic>
      <p:pic>
        <p:nvPicPr>
          <p:cNvPr id="29700" name="Picture 4" descr="Снимка на Лора Урумов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0485" y="3284984"/>
            <a:ext cx="2303875" cy="3143272"/>
          </a:xfrm>
          <a:prstGeom prst="rect">
            <a:avLst/>
          </a:prstGeom>
          <a:noFill/>
        </p:spPr>
      </p:pic>
      <p:pic>
        <p:nvPicPr>
          <p:cNvPr id="29702" name="Picture 6" descr="Снимка на Лора Урумов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4721" y="3316627"/>
            <a:ext cx="2250296" cy="3214710"/>
          </a:xfrm>
          <a:prstGeom prst="rect">
            <a:avLst/>
          </a:prstGeom>
          <a:noFill/>
        </p:spPr>
      </p:pic>
      <p:pic>
        <p:nvPicPr>
          <p:cNvPr id="29704" name="Picture 8" descr="Снимка на Лора Урумова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277" y="3284984"/>
            <a:ext cx="1822721" cy="3246406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47" y="129054"/>
            <a:ext cx="7242676" cy="841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621985" y="731569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         Развиваме творчески умения, сприятеляваме се с други ученици и прекарваме приятно свободното си време.</a:t>
            </a:r>
          </a:p>
        </p:txBody>
      </p:sp>
      <p:pic>
        <p:nvPicPr>
          <p:cNvPr id="6" name="Picture 4" descr="Dixie Bee School So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0359" y="6148293"/>
            <a:ext cx="752680" cy="670975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0"/>
            <a:ext cx="7242676" cy="841321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3C3195DA-DC89-FE4A-335D-1262B79A7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06" y="2359330"/>
            <a:ext cx="3286029" cy="2188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0BA8C9A9-5863-E4BB-B9C1-1FF44CA83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71" y="4581128"/>
            <a:ext cx="2932430" cy="219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4FB6978F-EC98-B8EE-202E-D95DAC0631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2715" y="2877859"/>
            <a:ext cx="5401524" cy="3255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75719"/>
            <a:ext cx="8229600" cy="4525963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Вътреучилищни инициативи, чествания, конкурси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0" y="2633873"/>
            <a:ext cx="3269263" cy="3543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142" y="2070872"/>
            <a:ext cx="2592288" cy="2017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029" y="2121862"/>
            <a:ext cx="2262106" cy="1951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613" y="4516296"/>
            <a:ext cx="3201633" cy="1871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134398"/>
            <a:ext cx="7242676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3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340768"/>
            <a:ext cx="3475021" cy="3909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49841"/>
            <a:ext cx="7242676" cy="841321"/>
          </a:xfrm>
          <a:prstGeom prst="rect">
            <a:avLst/>
          </a:prstGeom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89B81907-55EE-949C-2029-57E3EC4F8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985451"/>
            <a:ext cx="4783935" cy="2185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2D98A2A0-849E-29D4-E6BA-60F55341E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0121" y="3460992"/>
            <a:ext cx="4602879" cy="24629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2827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Резултат с изображение за „6 оу граф игнатиев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568" y="4107240"/>
            <a:ext cx="4436884" cy="2496888"/>
          </a:xfrm>
          <a:prstGeom prst="rect">
            <a:avLst/>
          </a:prstGeom>
          <a:noFill/>
        </p:spPr>
      </p:pic>
      <p:pic>
        <p:nvPicPr>
          <p:cNvPr id="5" name="Picture 10" descr="Резултат с изображение за „6 оу граф игнатиев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4436884" cy="3100775"/>
          </a:xfrm>
          <a:prstGeom prst="rect">
            <a:avLst/>
          </a:prstGeom>
          <a:noFill/>
        </p:spPr>
      </p:pic>
      <p:pic>
        <p:nvPicPr>
          <p:cNvPr id="6" name="Picture 5" descr="Снимка на Латинка Парашкевов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0"/>
            <a:ext cx="3714744" cy="6858000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33297"/>
            <a:ext cx="5184576" cy="602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251520" y="1439008"/>
            <a:ext cx="8358246" cy="250033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bg-BG" sz="2800" dirty="0"/>
              <a:t>        </a:t>
            </a: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Година след година нашите възпитаници се отблагодаряват със завоювани първи места на олимпиади, състезания, конкурси и с лични постижения в различни области.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334217"/>
            <a:ext cx="2178039" cy="760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16632"/>
            <a:ext cx="7242676" cy="841321"/>
          </a:xfrm>
          <a:prstGeom prst="rect">
            <a:avLst/>
          </a:prstGeom>
        </p:spPr>
      </p:pic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E689FD79-11DD-9E59-7395-A711E9A71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437112"/>
            <a:ext cx="3145408" cy="20633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D68D1D70-F850-D56F-5F09-C77BA85A5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4149080"/>
            <a:ext cx="3690108" cy="2474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692696"/>
            <a:ext cx="7920880" cy="211983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dirty="0"/>
              <a:t>   </a:t>
            </a:r>
          </a:p>
          <a:p>
            <a:pPr marL="0" indent="0" algn="ctr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bg-BG" sz="2800" i="1" dirty="0">
                <a:solidFill>
                  <a:schemeClr val="accent3">
                    <a:lumMod val="50000"/>
                  </a:schemeClr>
                </a:solidFill>
              </a:rPr>
              <a:t>Добре дошли в сграда - паметник на културата, огнище на просвета!</a:t>
            </a:r>
          </a:p>
          <a:p>
            <a:pPr marL="0" indent="0" algn="ctr">
              <a:buNone/>
            </a:pPr>
            <a:r>
              <a:rPr lang="bg-BG" sz="2800" i="1" dirty="0">
                <a:solidFill>
                  <a:schemeClr val="accent3">
                    <a:lumMod val="50000"/>
                  </a:schemeClr>
                </a:solidFill>
              </a:rPr>
              <a:t> Тук съграждаме мечти,  </a:t>
            </a:r>
            <a:endParaRPr lang="en-US" sz="28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bg-BG" sz="2800" i="1" dirty="0" smtClean="0">
                <a:solidFill>
                  <a:schemeClr val="accent3">
                    <a:lumMod val="50000"/>
                  </a:schemeClr>
                </a:solidFill>
              </a:rPr>
              <a:t>оставяме </a:t>
            </a:r>
            <a:r>
              <a:rPr lang="bg-BG" sz="2800" i="1" dirty="0">
                <a:solidFill>
                  <a:schemeClr val="accent3">
                    <a:lumMod val="50000"/>
                  </a:schemeClr>
                </a:solidFill>
              </a:rPr>
              <a:t>дълбоки следи в спомените на всеки, </a:t>
            </a:r>
            <a:endParaRPr lang="en-US" sz="28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bg-BG" sz="2800" i="1" dirty="0" smtClean="0">
                <a:solidFill>
                  <a:schemeClr val="accent3">
                    <a:lumMod val="50000"/>
                  </a:schemeClr>
                </a:solidFill>
              </a:rPr>
              <a:t>преживял </a:t>
            </a:r>
            <a:r>
              <a:rPr lang="bg-BG" sz="2800" i="1" dirty="0">
                <a:solidFill>
                  <a:schemeClr val="accent3">
                    <a:lumMod val="50000"/>
                  </a:schemeClr>
                </a:solidFill>
              </a:rPr>
              <a:t>детството си при нас!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1021" y="2924944"/>
            <a:ext cx="5693109" cy="37444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88640"/>
            <a:ext cx="7239627" cy="8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1068803"/>
            <a:ext cx="8229600" cy="1143000"/>
          </a:xfrm>
        </p:spPr>
        <p:txBody>
          <a:bodyPr>
            <a:noAutofit/>
          </a:bodyPr>
          <a:lstStyle/>
          <a:p>
            <a:r>
              <a:rPr lang="bg-BG" sz="3600" b="1" i="1" dirty="0">
                <a:solidFill>
                  <a:schemeClr val="accent3">
                    <a:lumMod val="50000"/>
                  </a:schemeClr>
                </a:solidFill>
              </a:rPr>
              <a:t>И те са учили при нас ...</a:t>
            </a:r>
            <a:endParaRPr lang="bg-BG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71063" y="2233063"/>
            <a:ext cx="4400552" cy="3313589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Char char="ü"/>
            </a:pPr>
            <a:r>
              <a:rPr lang="bg-BG" dirty="0"/>
              <a:t>п</a:t>
            </a:r>
            <a:r>
              <a:rPr lang="bg-BG" dirty="0" smtClean="0"/>
              <a:t>роф. Пимпирев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 smtClean="0"/>
              <a:t>Катерина </a:t>
            </a:r>
            <a:r>
              <a:rPr lang="bg-BG" dirty="0"/>
              <a:t>Евро                                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/>
              <a:t> Иван и Андрей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/>
              <a:t>Камен Воденичаров 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/>
              <a:t>Радина Кърджилова </a:t>
            </a:r>
          </a:p>
          <a:p>
            <a:pPr marL="0" indent="0">
              <a:buFont typeface="Wingdings" pitchFamily="2" charset="2"/>
              <a:buChar char="ü"/>
            </a:pPr>
            <a:r>
              <a:rPr lang="bg-BG" dirty="0"/>
              <a:t>Николаос Цитиридис</a:t>
            </a: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1857" y="5453200"/>
            <a:ext cx="2285973" cy="1285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1162" y="4524494"/>
            <a:ext cx="2101982" cy="1571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7770" y="4094438"/>
            <a:ext cx="2311260" cy="1253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70638" y="1932044"/>
            <a:ext cx="1344130" cy="19288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78367" y="1876680"/>
            <a:ext cx="1465633" cy="20395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76" y="230225"/>
            <a:ext cx="7242676" cy="8413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1162" y="2008844"/>
            <a:ext cx="1675940" cy="1775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14674" y="880227"/>
            <a:ext cx="8229600" cy="1143000"/>
          </a:xfrm>
        </p:spPr>
        <p:txBody>
          <a:bodyPr>
            <a:noAutofit/>
          </a:bodyPr>
          <a:lstStyle/>
          <a:p>
            <a:r>
              <a:rPr lang="bg-BG" sz="2400" b="1" i="1" dirty="0">
                <a:solidFill>
                  <a:schemeClr val="accent3">
                    <a:lumMod val="50000"/>
                  </a:schemeClr>
                </a:solidFill>
              </a:rPr>
              <a:t>Ние сме тези, които ще водят бъдещите първокласници по пътя на знанието: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2186" y="3795050"/>
            <a:ext cx="2500330" cy="25634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3205" y="3801499"/>
            <a:ext cx="1702097" cy="2437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авоъгълник 7"/>
          <p:cNvSpPr/>
          <p:nvPr/>
        </p:nvSpPr>
        <p:spPr>
          <a:xfrm>
            <a:off x="716329" y="6400577"/>
            <a:ext cx="1880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Невяна Коларова</a:t>
            </a:r>
          </a:p>
        </p:txBody>
      </p:sp>
      <p:sp>
        <p:nvSpPr>
          <p:cNvPr id="10" name="Правоъгълник 9"/>
          <p:cNvSpPr/>
          <p:nvPr/>
        </p:nvSpPr>
        <p:spPr>
          <a:xfrm>
            <a:off x="3880048" y="6400577"/>
            <a:ext cx="2157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Десислава Иванова </a:t>
            </a:r>
          </a:p>
        </p:txBody>
      </p:sp>
      <p:sp>
        <p:nvSpPr>
          <p:cNvPr id="11" name="Правоъгълник 10"/>
          <p:cNvSpPr/>
          <p:nvPr/>
        </p:nvSpPr>
        <p:spPr>
          <a:xfrm>
            <a:off x="6734871" y="6400577"/>
            <a:ext cx="2068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/>
              <a:t>Ани Арабаджийска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820" y="3715288"/>
            <a:ext cx="2694666" cy="25788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9236" y="1883095"/>
            <a:ext cx="4150908" cy="3451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255" y="119360"/>
            <a:ext cx="8314631" cy="7608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BAB5E13-D81E-B4A4-0A60-F9DD6FF34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166017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     Заедно с учителите в ЦДО учениците ще осъществяват своята самоподготовка, пишейки домашните си, ще правят проекти, ще развиват физическата си дееспособност, ще играят и се ще чувстват спокойни.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38FDDBB4-CEFF-F0E4-2454-C9C916B10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75" y="260648"/>
            <a:ext cx="7920878" cy="7200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604" y="5100604"/>
            <a:ext cx="1831432" cy="1655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755" y="3324489"/>
            <a:ext cx="1099410" cy="1899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43" y="3837325"/>
            <a:ext cx="3479929" cy="2773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1448" y="4159736"/>
            <a:ext cx="3128280" cy="1886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9722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bg-BG" dirty="0"/>
              <a:t>    </a:t>
            </a: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Уважаеми родители,</a:t>
            </a:r>
          </a:p>
          <a:p>
            <a:pPr algn="just">
              <a:buNone/>
            </a:pP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    През есента Вие ще изпратите на училище собствената си младост. Заедно с Вас ще поставим началото - жадувано и очаквано, продиктувано от любов </a:t>
            </a:r>
            <a:r>
              <a:rPr lang="bg-BG" sz="2800">
                <a:solidFill>
                  <a:schemeClr val="accent3">
                    <a:lumMod val="50000"/>
                  </a:schemeClr>
                </a:solidFill>
              </a:rPr>
              <a:t>към знанията!</a:t>
            </a:r>
            <a:endParaRPr lang="bg-BG" sz="28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bg-BG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11552"/>
            <a:ext cx="54768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2411" y="3099693"/>
            <a:ext cx="3090855" cy="3706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16632"/>
            <a:ext cx="7242676" cy="841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 изображение за „малкият принц граф игнатиев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4784"/>
            <a:ext cx="5376090" cy="355956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063" y="4249565"/>
            <a:ext cx="3925670" cy="264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213866"/>
            <a:ext cx="3998786" cy="264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3203" y="856136"/>
            <a:ext cx="8329642" cy="1257296"/>
          </a:xfrm>
        </p:spPr>
        <p:txBody>
          <a:bodyPr/>
          <a:lstStyle/>
          <a:p>
            <a:pPr algn="ctr">
              <a:buNone/>
            </a:pPr>
            <a:r>
              <a:rPr lang="bg-BG" b="1" dirty="0">
                <a:solidFill>
                  <a:schemeClr val="accent3">
                    <a:lumMod val="50000"/>
                  </a:schemeClr>
                </a:solidFill>
              </a:rPr>
              <a:t>Желаем Ви успех и Ви очакваме наесен!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686" y="116632"/>
            <a:ext cx="7242676" cy="8413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540" y="148831"/>
            <a:ext cx="9181372" cy="390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17345"/>
            <a:ext cx="8805664" cy="1464196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accent3">
                    <a:lumMod val="50000"/>
                  </a:schemeClr>
                </a:solidFill>
              </a:rPr>
              <a:t>Нашият патронен празник по случай 115-годишнината от създаването на училището</a:t>
            </a:r>
            <a:endParaRPr lang="bg-BG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13435"/>
            <a:ext cx="722841" cy="7697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88" y="2048685"/>
            <a:ext cx="1900777" cy="2596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988" y="4797152"/>
            <a:ext cx="4254527" cy="1743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2245" y="4797152"/>
            <a:ext cx="4266794" cy="1672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3907" y="2332464"/>
            <a:ext cx="2286167" cy="1757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8770" y="2223816"/>
            <a:ext cx="2204775" cy="2061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4712" y="2452527"/>
            <a:ext cx="2360499" cy="1517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954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540" y="148831"/>
            <a:ext cx="9181372" cy="3901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98324"/>
            <a:ext cx="8805664" cy="1464196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accent3">
                    <a:lumMod val="50000"/>
                  </a:schemeClr>
                </a:solidFill>
              </a:rPr>
              <a:t>Нашият патронен празник по случай 115-годишнината от създаването на училището</a:t>
            </a:r>
            <a:endParaRPr lang="bg-BG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13435"/>
            <a:ext cx="722841" cy="7697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037" y="4268860"/>
            <a:ext cx="3796128" cy="256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48" y="4322881"/>
            <a:ext cx="3785305" cy="2500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873" y="1819551"/>
            <a:ext cx="4104456" cy="2410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4048" y="1819551"/>
            <a:ext cx="3672408" cy="2435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73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онтейнер за съдържание 2"/>
          <p:cNvSpPr txBox="1">
            <a:spLocks/>
          </p:cNvSpPr>
          <p:nvPr/>
        </p:nvSpPr>
        <p:spPr>
          <a:xfrm>
            <a:off x="357158" y="92867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itchFamily="34" charset="0"/>
              <a:buNone/>
            </a:pPr>
            <a:r>
              <a:rPr lang="bg-BG" sz="2800" b="1" dirty="0"/>
              <a:t>    </a:t>
            </a: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Уважаеми родители,</a:t>
            </a:r>
          </a:p>
          <a:p>
            <a:pPr algn="just">
              <a:buFont typeface="Arial" pitchFamily="34" charset="0"/>
              <a:buNone/>
            </a:pP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    Във Вашето семейство има едно нетърпеливо и любознателно дете, което ще бъде първокласник!</a:t>
            </a:r>
          </a:p>
          <a:p>
            <a:pPr algn="just">
              <a:buFont typeface="Arial" pitchFamily="34" charset="0"/>
              <a:buNone/>
            </a:pP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    Вие правите правилен избор на училище, избирайки 6 ОУ!</a:t>
            </a:r>
          </a:p>
          <a:p>
            <a:pPr algn="just">
              <a:buFont typeface="Arial" pitchFamily="34" charset="0"/>
              <a:buNone/>
            </a:pPr>
            <a:r>
              <a:rPr lang="bg-BG" sz="2800" dirty="0">
                <a:solidFill>
                  <a:schemeClr val="accent3">
                    <a:lumMod val="50000"/>
                  </a:schemeClr>
                </a:solidFill>
              </a:rPr>
              <a:t>    Ние с удоволствие ще учим Вашето дете!</a:t>
            </a:r>
          </a:p>
          <a:p>
            <a:pPr>
              <a:buFont typeface="Arial" pitchFamily="34" charset="0"/>
              <a:buNone/>
            </a:pPr>
            <a:endParaRPr lang="bg-BG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82777"/>
            <a:ext cx="7239627" cy="8458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198" y="3975495"/>
            <a:ext cx="6140989" cy="28825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933056"/>
            <a:ext cx="3857620" cy="2566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8954" y="3068960"/>
            <a:ext cx="3786182" cy="25132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1520" y="1272262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en-US" dirty="0"/>
              <a:t>   </a:t>
            </a:r>
            <a:r>
              <a:rPr lang="bg-BG" dirty="0"/>
              <a:t>    </a:t>
            </a:r>
            <a:r>
              <a:rPr lang="bg-BG" dirty="0">
                <a:solidFill>
                  <a:schemeClr val="accent3">
                    <a:lumMod val="50000"/>
                  </a:schemeClr>
                </a:solidFill>
              </a:rPr>
              <a:t>Прекрачвайки прага на 6 ОУ ще се движите по широки и просторни коридори, които ще ви отведат към ремонтирани и светли класни.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16632"/>
            <a:ext cx="7242676" cy="84132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7078" y="1607020"/>
            <a:ext cx="3493020" cy="2305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6184" y="1629535"/>
            <a:ext cx="3242378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212885"/>
            <a:ext cx="7242676" cy="84132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3086" y="4906870"/>
            <a:ext cx="1250914" cy="180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322" y="4221088"/>
            <a:ext cx="3253861" cy="2477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92938" y="4293096"/>
            <a:ext cx="3493020" cy="2333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36" y="980728"/>
            <a:ext cx="4714908" cy="31531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96223"/>
            <a:ext cx="4448178" cy="2918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346443"/>
            <a:ext cx="3548060" cy="2349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1124744"/>
            <a:ext cx="3500462" cy="2314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-525"/>
            <a:ext cx="7242676" cy="84132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562</Words>
  <Application>Microsoft Office PowerPoint</Application>
  <PresentationFormat>On-screen Show (4:3)</PresentationFormat>
  <Paragraphs>64</Paragraphs>
  <Slides>34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Source Sans 3</vt:lpstr>
      <vt:lpstr>Wingdings</vt:lpstr>
      <vt:lpstr>Office тема</vt:lpstr>
      <vt:lpstr>PowerPoint Presentation</vt:lpstr>
      <vt:lpstr>"Ученикът не е съд, който трябва да бъде запълнен,  а факел, който трябва да бъде запален."                                                       Плутарх</vt:lpstr>
      <vt:lpstr>PowerPoint Presentation</vt:lpstr>
      <vt:lpstr>Нашият патронен празник по случай 115-годишнината от създаването на училището</vt:lpstr>
      <vt:lpstr>Нашият патронен празник по случай 115-годишнината от създаването на училището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Спорни проекти, по които работим:</vt:lpstr>
      <vt:lpstr>PowerPoint Presentation</vt:lpstr>
      <vt:lpstr>Еразъм +</vt:lpstr>
      <vt:lpstr>Занимания по интереси: </vt:lpstr>
      <vt:lpstr>PowerPoint Presentation</vt:lpstr>
      <vt:lpstr>PowerPoint Presentation</vt:lpstr>
      <vt:lpstr>PowerPoint Presentation</vt:lpstr>
      <vt:lpstr>Извънкласни дейности</vt:lpstr>
      <vt:lpstr>Можем и да се забавляваме…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И те са учили при нас ...</vt:lpstr>
      <vt:lpstr>Ние сме тези, които ще водят бъдещите първокласници по пътя на знанието: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Desislava</dc:creator>
  <cp:lastModifiedBy>User</cp:lastModifiedBy>
  <cp:revision>110</cp:revision>
  <dcterms:created xsi:type="dcterms:W3CDTF">2020-03-12T14:58:57Z</dcterms:created>
  <dcterms:modified xsi:type="dcterms:W3CDTF">2024-03-28T06:57:06Z</dcterms:modified>
</cp:coreProperties>
</file>